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5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9B41-D5E0-424A-9E07-F89C459148F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FDCBA-5E6C-4D88-AFEF-7A8C356A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FDCBA-5E6C-4D88-AFEF-7A8C356AC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8B0-6922-089B-357F-513DD8DCB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5460C-118A-A720-6291-9CC9B1C61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F7AA5-39A4-92BC-2432-BDCAD152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0BD47-DDC0-460F-57C3-1E117626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9B7E7-72E6-7FB8-7E01-5AAB7A12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3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53AE-4F9E-0854-6076-4B332B8F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E53E9-1CF6-BEAE-2EB0-09610C25C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027A6-054A-9EAA-D189-4FAF6DBC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C300A-5A7C-D1B9-D9D9-847E97F1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77DCF-B8B0-A9F5-25F4-3FC6D917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0560BF-34C9-5D6F-4D75-85C17A858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15369-75FE-61B7-8F20-8D3C6F234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F42AA-AACF-EB50-4764-3F2D4105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1D9D0-4C31-5002-0471-C5846787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8453B-B396-D13E-C6BC-B8DB300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5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19F7-0274-A8B0-D8A8-87F95140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366D-F886-6526-AB1D-1B407E716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FEE5-81C6-5B39-4D47-278465A2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42A4-460C-4E0E-2C1F-D1436B6A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6CF0A-7910-C154-B2BD-A1DE290C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4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DC10-752E-5BE8-78EB-E4A2E682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9584E-110F-8187-A6B0-84CC3142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860AB-9F33-2B4A-E68E-A83A66F0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128C6-40DF-2F81-5B2F-8E79A0E1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ADA06-D3B9-286F-8DDE-FCF4A47F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2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D8A8-8C6C-EB78-0676-51AAA4A6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495A-4F9F-2256-E2F7-37A7B9C42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E6BFF-95CB-A95D-CB8F-533CA3608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54153-E81B-1381-A213-7C8FA96E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3C435-19F2-F98B-219F-57581376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477D6-5CBA-9B19-D0EC-14E02E52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2879-DEFD-EAFE-D127-0269C61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48D03-B65F-89FA-F575-42B00040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E64DF-D40F-57BD-8821-0B6C9BC56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5516D-9C6D-E51B-515C-61DCE07A7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27F7F-2493-D5F5-1413-151A24D8A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7E0E8-F279-7684-3240-541F28D6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0B220-1B8B-173F-B19C-93F039C2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A79D4-EEC7-DC46-AF11-9D8714FD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4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24FC4-8B82-39E8-9C52-C889140E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0F119-8E9A-92EE-5591-5362D0CC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7F6C0-E131-2B08-2692-DAF2FA04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C2AE7-7171-C11C-FAE7-61112B63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DCCFF-E05F-345A-8730-23C8EB4C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A3F22-0F91-8636-81BD-E88A39E6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1B036-5E11-BACA-606F-5BA27D60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6C82-1962-B864-C7B5-E7DD1F93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A39EB-6DAF-F85B-E064-B5BC660C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CAC80-6986-5F82-2301-2737AFCB8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ACBCA-78F4-D39A-9A79-2F470428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5EDA8-6FC9-CFF1-9088-4300E2B2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CAB5E-BA21-806D-0683-EEE8E6E7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9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A599-A1D0-E552-1F5E-59EDD501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0F56F-186E-394E-C719-ED62EED5F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6AAA5-29A6-D78E-2BB3-26963B05A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F1F5B-8CAC-39E2-5880-895FCEE2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B965B-09D7-77E2-F4E7-61B53E5A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1F155-97D6-CBB4-63CC-4C6C1285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778DC-9B29-9444-89A2-FE8FCBC5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72B08-E3E3-515F-FB1B-083304ACA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AB76A-FF3B-E631-DFC6-602409724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8A06-788D-4A14-9506-20B36200DD4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3A1B9-ED04-1DD6-E44E-5FD9E3B76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39114-506B-A14D-A13A-DA49B67E2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B43E-BA4C-4ABF-AE2E-244FDC0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03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91A202A8-1BAC-1228-6CBB-CE19CAC246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15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713EC9-42F5-62FD-47CE-5BFC7D12C124}"/>
              </a:ext>
            </a:extLst>
          </p:cNvPr>
          <p:cNvSpPr txBox="1">
            <a:spLocks/>
          </p:cNvSpPr>
          <p:nvPr/>
        </p:nvSpPr>
        <p:spPr>
          <a:xfrm>
            <a:off x="1386469" y="5283351"/>
            <a:ext cx="9144000" cy="1477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Asia Pacific Career Development Association</a:t>
            </a:r>
          </a:p>
        </p:txBody>
      </p:sp>
    </p:spTree>
    <p:extLst>
      <p:ext uri="{BB962C8B-B14F-4D97-AF65-F5344CB8AC3E}">
        <p14:creationId xmlns:p14="http://schemas.microsoft.com/office/powerpoint/2010/main" val="195995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C4F49BB-AA8F-61D3-8E2D-66382A6CE1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8AFEEE-821E-A756-E37D-F7881E09B7CE}"/>
              </a:ext>
            </a:extLst>
          </p:cNvPr>
          <p:cNvSpPr txBox="1"/>
          <p:nvPr/>
        </p:nvSpPr>
        <p:spPr>
          <a:xfrm>
            <a:off x="7136363" y="1571218"/>
            <a:ext cx="45488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Disseminate APCDA information within their country, which may include translating some of the information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 to enquiries by people from their country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Contribute newsletter articles about activities in their country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7A44B1-6325-07FB-37D6-12B0D9D3FEA4}"/>
              </a:ext>
            </a:extLst>
          </p:cNvPr>
          <p:cNvSpPr txBox="1">
            <a:spLocks/>
          </p:cNvSpPr>
          <p:nvPr/>
        </p:nvSpPr>
        <p:spPr>
          <a:xfrm>
            <a:off x="170555" y="290147"/>
            <a:ext cx="7900783" cy="7963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Country/Area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316955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8E815A0-35C2-480D-7FA7-69299ED11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16B4BF-922A-569F-3A4D-64C9D789012B}"/>
              </a:ext>
            </a:extLst>
          </p:cNvPr>
          <p:cNvSpPr txBox="1">
            <a:spLocks/>
          </p:cNvSpPr>
          <p:nvPr/>
        </p:nvSpPr>
        <p:spPr>
          <a:xfrm>
            <a:off x="283392" y="290146"/>
            <a:ext cx="7647269" cy="1045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2025 APCDA Hybrid Conference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9F0A45-AC90-5123-69BF-0B2D31A83E33}"/>
              </a:ext>
            </a:extLst>
          </p:cNvPr>
          <p:cNvSpPr txBox="1"/>
          <p:nvPr/>
        </p:nvSpPr>
        <p:spPr>
          <a:xfrm>
            <a:off x="7015633" y="1626250"/>
            <a:ext cx="49672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Embracing the Future Through Leadership, AI, and Career Design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12 - 26, 2025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Zhengzhou University, Zhengzhou, China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A building with stairs and a clock&#10;&#10;Description automatically generated">
            <a:extLst>
              <a:ext uri="{FF2B5EF4-FFF2-40B4-BE49-F238E27FC236}">
                <a16:creationId xmlns:a16="http://schemas.microsoft.com/office/drawing/2014/main" id="{E6AC4143-1558-35BE-725A-C97F4954B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9" y="1626250"/>
            <a:ext cx="6664102" cy="37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9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1845C87-7DDB-1833-B6FE-A289DBDDA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2B15-2A03-9033-CC2B-2E7FAEB6255F}"/>
              </a:ext>
            </a:extLst>
          </p:cNvPr>
          <p:cNvSpPr txBox="1"/>
          <p:nvPr/>
        </p:nvSpPr>
        <p:spPr>
          <a:xfrm>
            <a:off x="6594230" y="1443841"/>
            <a:ext cx="52050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Vision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APCDA is a forum for sharing career development ideas and practices in the Asia Pacific region and engaging the world about these insights.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Mission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To promote collaboration among career practitioners throughout the Asia Pacific region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To inspire existing and potential career practitioners to deliver theory-based and research-driven career development services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To promote research in the field of career development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To advocate for workforce policies and practices that foster inclusion and access to decent work for all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C884E2-8436-6FCB-F68D-8D8E3BB1EA02}"/>
              </a:ext>
            </a:extLst>
          </p:cNvPr>
          <p:cNvSpPr txBox="1">
            <a:spLocks/>
          </p:cNvSpPr>
          <p:nvPr/>
        </p:nvSpPr>
        <p:spPr>
          <a:xfrm>
            <a:off x="670254" y="318952"/>
            <a:ext cx="6081031" cy="805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Vision &amp; Mission</a:t>
            </a:r>
          </a:p>
        </p:txBody>
      </p:sp>
    </p:spTree>
    <p:extLst>
      <p:ext uri="{BB962C8B-B14F-4D97-AF65-F5344CB8AC3E}">
        <p14:creationId xmlns:p14="http://schemas.microsoft.com/office/powerpoint/2010/main" val="15889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F5F5113-3BDC-7D5C-3306-2EE73E5EA5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03AE31-086A-9A5A-2D91-2D90FEBCDD12}"/>
              </a:ext>
            </a:extLst>
          </p:cNvPr>
          <p:cNvSpPr txBox="1"/>
          <p:nvPr/>
        </p:nvSpPr>
        <p:spPr>
          <a:xfrm>
            <a:off x="6822832" y="1861364"/>
            <a:ext cx="4809653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itchFamily="2" charset="2"/>
              <a:buChar char="ü"/>
            </a:pPr>
            <a:r>
              <a:rPr lang="en-US" sz="2400" dirty="0"/>
              <a:t>Exchange of ideas at an annual conferences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ü"/>
            </a:pPr>
            <a:r>
              <a:rPr lang="en-US" sz="2400" dirty="0"/>
              <a:t>Get the latest news about neighbors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ü"/>
            </a:pPr>
            <a:r>
              <a:rPr lang="en-US" sz="2400" dirty="0"/>
              <a:t>Global perspective through Webinars on </a:t>
            </a:r>
            <a:r>
              <a:rPr lang="en-US" sz="2400" dirty="0" err="1"/>
              <a:t>currebt</a:t>
            </a:r>
            <a:r>
              <a:rPr lang="en-US" sz="2400" dirty="0"/>
              <a:t> topics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ü"/>
            </a:pPr>
            <a:r>
              <a:rPr lang="en-US" sz="2400" dirty="0"/>
              <a:t>Sponsor networking events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ü"/>
            </a:pPr>
            <a:r>
              <a:rPr lang="en-US" sz="2400" dirty="0"/>
              <a:t>Publish in scholarly journal on career development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4C854-0E63-6899-E5CF-B3FDC1B62890}"/>
              </a:ext>
            </a:extLst>
          </p:cNvPr>
          <p:cNvSpPr txBox="1"/>
          <p:nvPr/>
        </p:nvSpPr>
        <p:spPr>
          <a:xfrm>
            <a:off x="659423" y="263769"/>
            <a:ext cx="5539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What We Offer …</a:t>
            </a:r>
          </a:p>
        </p:txBody>
      </p:sp>
    </p:spTree>
    <p:extLst>
      <p:ext uri="{BB962C8B-B14F-4D97-AF65-F5344CB8AC3E}">
        <p14:creationId xmlns:p14="http://schemas.microsoft.com/office/powerpoint/2010/main" val="375370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651852D-263A-9F53-A31B-BE0644CE9E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EA4F37-8DE0-95AD-0E7D-146F0BD3B562}"/>
              </a:ext>
            </a:extLst>
          </p:cNvPr>
          <p:cNvSpPr txBox="1"/>
          <p:nvPr/>
        </p:nvSpPr>
        <p:spPr>
          <a:xfrm>
            <a:off x="6937829" y="1796082"/>
            <a:ext cx="49174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Develop training standards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Develop joint memberships with local associations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Accredit high quality career planning programs throughout the area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Identify exemplary practices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Encourage theory development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E82C06-54AD-0C7E-7032-588AF43FBDB6}"/>
              </a:ext>
            </a:extLst>
          </p:cNvPr>
          <p:cNvSpPr txBox="1">
            <a:spLocks/>
          </p:cNvSpPr>
          <p:nvPr/>
        </p:nvSpPr>
        <p:spPr>
          <a:xfrm>
            <a:off x="239431" y="286806"/>
            <a:ext cx="7743984" cy="9437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Current and Future Activities</a:t>
            </a:r>
          </a:p>
        </p:txBody>
      </p:sp>
    </p:spTree>
    <p:extLst>
      <p:ext uri="{BB962C8B-B14F-4D97-AF65-F5344CB8AC3E}">
        <p14:creationId xmlns:p14="http://schemas.microsoft.com/office/powerpoint/2010/main" val="427620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8DB385C-9B5E-90CF-734A-1EB9078B21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EB10BE-C7AF-0374-067B-EC96942AB2FC}"/>
              </a:ext>
            </a:extLst>
          </p:cNvPr>
          <p:cNvSpPr txBox="1">
            <a:spLocks/>
          </p:cNvSpPr>
          <p:nvPr/>
        </p:nvSpPr>
        <p:spPr>
          <a:xfrm>
            <a:off x="677252" y="386862"/>
            <a:ext cx="4905863" cy="984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Membership Tiers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281AC-34AC-5CB8-1D70-845C674CF4BF}"/>
              </a:ext>
            </a:extLst>
          </p:cNvPr>
          <p:cNvSpPr txBox="1"/>
          <p:nvPr/>
        </p:nvSpPr>
        <p:spPr>
          <a:xfrm>
            <a:off x="7136363" y="1571218"/>
            <a:ext cx="45488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PH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PH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 (employed)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PH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 members (country associations, universities, training companies)</a:t>
            </a:r>
          </a:p>
          <a:p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Membership fee is based on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income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high-income countries (50%)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9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9690D91-BDE9-D564-F4C0-D9FBDE6CB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D69F6A9-AB64-8283-DD59-51B2BB1AF476}"/>
              </a:ext>
            </a:extLst>
          </p:cNvPr>
          <p:cNvSpPr txBox="1">
            <a:spLocks/>
          </p:cNvSpPr>
          <p:nvPr/>
        </p:nvSpPr>
        <p:spPr>
          <a:xfrm>
            <a:off x="714216" y="290146"/>
            <a:ext cx="4745807" cy="712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Governance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B525B-FE35-5BC8-1B82-233332289ACE}"/>
              </a:ext>
            </a:extLst>
          </p:cNvPr>
          <p:cNvSpPr txBox="1"/>
          <p:nvPr/>
        </p:nvSpPr>
        <p:spPr>
          <a:xfrm>
            <a:off x="6949813" y="1932505"/>
            <a:ext cx="491743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Governing Bodies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Officers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Board of Directors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Committee Council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Country/Area Council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Non-Governing Bodies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Staff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Financial Council</a:t>
            </a:r>
          </a:p>
        </p:txBody>
      </p:sp>
    </p:spTree>
    <p:extLst>
      <p:ext uri="{BB962C8B-B14F-4D97-AF65-F5344CB8AC3E}">
        <p14:creationId xmlns:p14="http://schemas.microsoft.com/office/powerpoint/2010/main" val="350056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917552F-4286-3D0C-186A-08F935BFE1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F8CDF5-09D0-E74A-2F19-6CFF7D6C0BE7}"/>
              </a:ext>
            </a:extLst>
          </p:cNvPr>
          <p:cNvSpPr txBox="1">
            <a:spLocks/>
          </p:cNvSpPr>
          <p:nvPr/>
        </p:nvSpPr>
        <p:spPr>
          <a:xfrm>
            <a:off x="677252" y="465992"/>
            <a:ext cx="3507886" cy="905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Officers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1B53E-DDD4-E212-964C-C60BF8CF3CB4}"/>
              </a:ext>
            </a:extLst>
          </p:cNvPr>
          <p:cNvSpPr txBox="1"/>
          <p:nvPr/>
        </p:nvSpPr>
        <p:spPr>
          <a:xfrm>
            <a:off x="7136363" y="1571218"/>
            <a:ext cx="454887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President-Elect (one year)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 (one year)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President (one year)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Secretary (two years)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Treasurer (two years)</a:t>
            </a:r>
          </a:p>
          <a:p>
            <a:endParaRPr lang="en-US" alt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running for President-Elect involves a 3-year commitment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5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0BE5FA8-556A-0F62-101D-CA3B0AA18D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36235-4BC7-D3E7-34C9-55FD3515A5E5}"/>
              </a:ext>
            </a:extLst>
          </p:cNvPr>
          <p:cNvSpPr txBox="1"/>
          <p:nvPr/>
        </p:nvSpPr>
        <p:spPr>
          <a:xfrm>
            <a:off x="1026503" y="527510"/>
            <a:ext cx="61678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Current Officers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3E7239-ADAB-6744-804B-7FF3EC212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89908"/>
              </p:ext>
            </p:extLst>
          </p:nvPr>
        </p:nvGraphicFramePr>
        <p:xfrm>
          <a:off x="6825762" y="1728909"/>
          <a:ext cx="5058228" cy="4198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9548">
                  <a:extLst>
                    <a:ext uri="{9D8B030D-6E8A-4147-A177-3AD203B41FA5}">
                      <a16:colId xmlns:a16="http://schemas.microsoft.com/office/drawing/2014/main" val="4105583301"/>
                    </a:ext>
                  </a:extLst>
                </a:gridCol>
                <a:gridCol w="2408680">
                  <a:extLst>
                    <a:ext uri="{9D8B030D-6E8A-4147-A177-3AD203B41FA5}">
                      <a16:colId xmlns:a16="http://schemas.microsoft.com/office/drawing/2014/main" val="2875069291"/>
                    </a:ext>
                  </a:extLst>
                </a:gridCol>
              </a:tblGrid>
              <a:tr h="6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2024-2025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251649"/>
                  </a:ext>
                </a:extLst>
              </a:tr>
              <a:tr h="731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President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Mr. Allan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Gatenby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043398"/>
                  </a:ext>
                </a:extLst>
              </a:tr>
              <a:tr h="6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President Elect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Dr. Elisabeth Montgomery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137078"/>
                  </a:ext>
                </a:extLst>
              </a:tr>
              <a:tr h="692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Past President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Dr. Serene Lin-Stephens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251072"/>
                  </a:ext>
                </a:extLst>
              </a:tr>
              <a:tr h="6930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Treasurer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Dr. Ma. Leonila </a:t>
                      </a:r>
                      <a:r>
                        <a:rPr lang="en-US" sz="2000" dirty="0" err="1">
                          <a:effectLst/>
                        </a:rPr>
                        <a:t>Urrea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866179"/>
                  </a:ext>
                </a:extLst>
              </a:tr>
              <a:tr h="6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Secretary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Ms. Sini </a:t>
                      </a:r>
                      <a:r>
                        <a:rPr lang="en-US" sz="2000" dirty="0" err="1">
                          <a:effectLst/>
                        </a:rPr>
                        <a:t>Parampota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02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43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18E7DBC-167B-BEFA-494C-BBE79D720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4D61B1-AC3F-17D2-EFAE-24CC328B39B7}"/>
              </a:ext>
            </a:extLst>
          </p:cNvPr>
          <p:cNvSpPr txBox="1"/>
          <p:nvPr/>
        </p:nvSpPr>
        <p:spPr>
          <a:xfrm>
            <a:off x="7080441" y="2208277"/>
            <a:ext cx="4917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Awards &amp; Scholarships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Bylaws &amp; Policies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Ethics &amp; Standards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Membership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News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Nominations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Public Relations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Programs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Research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1480E5-F5B2-3E71-F6C1-66A29B88E535}"/>
              </a:ext>
            </a:extLst>
          </p:cNvPr>
          <p:cNvSpPr txBox="1">
            <a:spLocks/>
          </p:cNvSpPr>
          <p:nvPr/>
        </p:nvSpPr>
        <p:spPr>
          <a:xfrm>
            <a:off x="714216" y="395654"/>
            <a:ext cx="5381784" cy="975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Committees</a:t>
            </a:r>
          </a:p>
        </p:txBody>
      </p:sp>
    </p:spTree>
    <p:extLst>
      <p:ext uri="{BB962C8B-B14F-4D97-AF65-F5344CB8AC3E}">
        <p14:creationId xmlns:p14="http://schemas.microsoft.com/office/powerpoint/2010/main" val="208499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349</Words>
  <Application>Microsoft Office PowerPoint</Application>
  <PresentationFormat>Widescreen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Maze</dc:creator>
  <cp:lastModifiedBy>Marilyn Maze</cp:lastModifiedBy>
  <cp:revision>2</cp:revision>
  <dcterms:created xsi:type="dcterms:W3CDTF">2023-12-28T18:26:27Z</dcterms:created>
  <dcterms:modified xsi:type="dcterms:W3CDTF">2025-02-10T16:48:53Z</dcterms:modified>
</cp:coreProperties>
</file>