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68" r:id="rId4"/>
    <p:sldId id="269" r:id="rId5"/>
    <p:sldId id="261" r:id="rId6"/>
    <p:sldId id="270" r:id="rId7"/>
    <p:sldId id="271" r:id="rId8"/>
    <p:sldId id="272" r:id="rId9"/>
    <p:sldId id="265" r:id="rId10"/>
    <p:sldId id="266" r:id="rId11"/>
    <p:sldId id="267" r:id="rId1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321" y="2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F9B41-D5E0-424A-9E07-F89C459148FC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8FDCBA-5E6C-4D88-AFEF-7A8C356AC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6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08B0-6922-089B-357F-513DD8DCB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5460C-118A-A720-6291-9CC9B1C61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F7AA5-39A4-92BC-2432-BDCAD152A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8A06-788D-4A14-9506-20B36200DD4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0BD47-DDC0-460F-57C3-1E1176262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9B7E7-72E6-7FB8-7E01-5AAB7A12F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B43E-BA4C-4ABF-AE2E-244FDC02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38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453AE-4F9E-0854-6076-4B332B8FA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6E53E9-1CF6-BEAE-2EB0-09610C25C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027A6-054A-9EAA-D189-4FAF6DBC2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8A06-788D-4A14-9506-20B36200DD4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C300A-5A7C-D1B9-D9D9-847E97F16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77DCF-B8B0-A9F5-25F4-3FC6D917C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B43E-BA4C-4ABF-AE2E-244FDC02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7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0560BF-34C9-5D6F-4D75-85C17A858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15369-75FE-61B7-8F20-8D3C6F234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F42AA-AACF-EB50-4764-3F2D41056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8A06-788D-4A14-9506-20B36200DD4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1D9D0-4C31-5002-0471-C5846787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8453B-B396-D13E-C6BC-B8DB30075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B43E-BA4C-4ABF-AE2E-244FDC02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51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519F7-0274-A8B0-D8A8-87F95140D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C366D-F886-6526-AB1D-1B407E716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0FEE5-81C6-5B39-4D47-278465A24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8A06-788D-4A14-9506-20B36200DD4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542A4-460C-4E0E-2C1F-D1436B6A4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6CF0A-7910-C154-B2BD-A1DE290CD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B43E-BA4C-4ABF-AE2E-244FDC02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43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EDC10-752E-5BE8-78EB-E4A2E682A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9584E-110F-8187-A6B0-84CC31422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860AB-9F33-2B4A-E68E-A83A66F00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8A06-788D-4A14-9506-20B36200DD4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128C6-40DF-2F81-5B2F-8E79A0E1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ADA06-D3B9-286F-8DDE-FCF4A47F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B43E-BA4C-4ABF-AE2E-244FDC02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26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D8A8-8C6C-EB78-0676-51AAA4A6D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4495A-4F9F-2256-E2F7-37A7B9C427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E6BFF-95CB-A95D-CB8F-533CA3608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54153-E81B-1381-A213-7C8FA96EF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8A06-788D-4A14-9506-20B36200DD4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3C435-19F2-F98B-219F-57581376A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D477D6-5CBA-9B19-D0EC-14E02E52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B43E-BA4C-4ABF-AE2E-244FDC02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2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B2879-DEFD-EAFE-D127-0269C617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48D03-B65F-89FA-F575-42B000401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E64DF-D40F-57BD-8821-0B6C9BC56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D5516D-9C6D-E51B-515C-61DCE07A78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427F7F-2493-D5F5-1413-151A24D8A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7E0E8-F279-7684-3240-541F28D68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8A06-788D-4A14-9506-20B36200DD4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20B220-1B8B-173F-B19C-93F039C22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3A79D4-EEC7-DC46-AF11-9D8714FD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B43E-BA4C-4ABF-AE2E-244FDC02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47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24FC4-8B82-39E8-9C52-C889140ED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90F119-8E9A-92EE-5591-5362D0CCF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8A06-788D-4A14-9506-20B36200DD4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D7F6C0-E131-2B08-2692-DAF2FA04C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3C2AE7-7171-C11C-FAE7-61112B63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B43E-BA4C-4ABF-AE2E-244FDC02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73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3DCCFF-E05F-345A-8730-23C8EB4C7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8A06-788D-4A14-9506-20B36200DD4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2A3F22-0F91-8636-81BD-E88A39E62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1B036-5E11-BACA-606F-5BA27D60A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B43E-BA4C-4ABF-AE2E-244FDC02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2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76C82-1962-B864-C7B5-E7DD1F93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A39EB-6DAF-F85B-E064-B5BC660C6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CAC80-6986-5F82-2301-2737AFCB8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9ACBCA-78F4-D39A-9A79-2F470428A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8A06-788D-4A14-9506-20B36200DD4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5EDA8-6FC9-CFF1-9088-4300E2B21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CAB5E-BA21-806D-0683-EEE8E6E70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B43E-BA4C-4ABF-AE2E-244FDC02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97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2A599-A1D0-E552-1F5E-59EDD5011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50F56F-186E-394E-C719-ED62EED5FA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6AAA5-29A6-D78E-2BB3-26963B05A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6F1F5B-8CAC-39E2-5880-895FCEE2A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8A06-788D-4A14-9506-20B36200DD4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B965B-09D7-77E2-F4E7-61B53E5A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1F155-97D6-CBB4-63CC-4C6C1285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1B43E-BA4C-4ABF-AE2E-244FDC02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93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C778DC-9B29-9444-89A2-FE8FCBC5D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72B08-E3E3-515F-FB1B-083304ACA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AB76A-FF3B-E631-DFC6-602409724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48A06-788D-4A14-9506-20B36200DD4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3A1B9-ED04-1DD6-E44E-5FD9E3B76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39114-506B-A14D-A13A-DA49B67E2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1B43E-BA4C-4ABF-AE2E-244FDC02C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037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91A202A8-1BAC-1228-6CBB-CE19CAC246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15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713EC9-42F5-62FD-47CE-5BFC7D12C124}"/>
              </a:ext>
            </a:extLst>
          </p:cNvPr>
          <p:cNvSpPr txBox="1">
            <a:spLocks/>
          </p:cNvSpPr>
          <p:nvPr/>
        </p:nvSpPr>
        <p:spPr>
          <a:xfrm>
            <a:off x="1386469" y="5283351"/>
            <a:ext cx="9144000" cy="147793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Asia Pacific Career Development Association</a:t>
            </a:r>
          </a:p>
        </p:txBody>
      </p:sp>
    </p:spTree>
    <p:extLst>
      <p:ext uri="{BB962C8B-B14F-4D97-AF65-F5344CB8AC3E}">
        <p14:creationId xmlns:p14="http://schemas.microsoft.com/office/powerpoint/2010/main" val="1959957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4C4F49BB-AA8F-61D3-8E2D-66382A6CE1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8AFEEE-821E-A756-E37D-F7881E09B7CE}"/>
              </a:ext>
            </a:extLst>
          </p:cNvPr>
          <p:cNvSpPr txBox="1"/>
          <p:nvPr/>
        </p:nvSpPr>
        <p:spPr>
          <a:xfrm>
            <a:off x="7136363" y="1571218"/>
            <a:ext cx="454887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Disseminate APCDA information within their country, which may include translating some of the information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Respond to enquiries by people from their country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Contribute newsletter articles about activities in their country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7A44B1-6325-07FB-37D6-12B0D9D3FEA4}"/>
              </a:ext>
            </a:extLst>
          </p:cNvPr>
          <p:cNvSpPr txBox="1">
            <a:spLocks/>
          </p:cNvSpPr>
          <p:nvPr/>
        </p:nvSpPr>
        <p:spPr>
          <a:xfrm>
            <a:off x="170555" y="290147"/>
            <a:ext cx="7900783" cy="7963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Country/Area Representatives</a:t>
            </a:r>
          </a:p>
        </p:txBody>
      </p:sp>
    </p:spTree>
    <p:extLst>
      <p:ext uri="{BB962C8B-B14F-4D97-AF65-F5344CB8AC3E}">
        <p14:creationId xmlns:p14="http://schemas.microsoft.com/office/powerpoint/2010/main" val="3169559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68E815A0-35C2-480D-7FA7-69299ED114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016B4BF-922A-569F-3A4D-64C9D789012B}"/>
              </a:ext>
            </a:extLst>
          </p:cNvPr>
          <p:cNvSpPr txBox="1">
            <a:spLocks/>
          </p:cNvSpPr>
          <p:nvPr/>
        </p:nvSpPr>
        <p:spPr>
          <a:xfrm>
            <a:off x="283392" y="290146"/>
            <a:ext cx="7647269" cy="10459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2026 APCDA Hybrid Conference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9F0A45-AC90-5123-69BF-0B2D31A83E33}"/>
              </a:ext>
            </a:extLst>
          </p:cNvPr>
          <p:cNvSpPr txBox="1"/>
          <p:nvPr/>
        </p:nvSpPr>
        <p:spPr>
          <a:xfrm>
            <a:off x="3273906" y="5635940"/>
            <a:ext cx="6487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April 20 - 30, 2026,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Universiti</a:t>
            </a:r>
            <a:r>
              <a:rPr lang="en-US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Malaya,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Kual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Lumpur, Malaysia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1BB3D9-3EA3-E129-A148-F58E2BC58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04" y="1717690"/>
            <a:ext cx="9328791" cy="38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99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B1845C87-7DDB-1833-B6FE-A289DBDDA1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582B15-2A03-9033-CC2B-2E7FAEB6255F}"/>
              </a:ext>
            </a:extLst>
          </p:cNvPr>
          <p:cNvSpPr txBox="1"/>
          <p:nvPr/>
        </p:nvSpPr>
        <p:spPr>
          <a:xfrm>
            <a:off x="6594230" y="1443841"/>
            <a:ext cx="520504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Vision</a:t>
            </a:r>
          </a:p>
          <a:p>
            <a:pPr algn="just"/>
            <a:r>
              <a:rPr lang="en-US" dirty="0">
                <a:solidFill>
                  <a:schemeClr val="bg1"/>
                </a:solidFill>
              </a:rPr>
              <a:t>APCDA is a forum for sharing career development ideas and practices in the Asia Pacific region and engaging the world about these insights.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Mission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To promote collaboration among career practitioners throughout the Asia Pacific region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To inspire existing and potential career practitioners to deliver theory-based and research-driven career development services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To promote research in the field of career development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To advocate for workforce policies and practices that foster inclusion and access to decent work for all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C884E2-8436-6FCB-F68D-8D8E3BB1EA02}"/>
              </a:ext>
            </a:extLst>
          </p:cNvPr>
          <p:cNvSpPr txBox="1">
            <a:spLocks/>
          </p:cNvSpPr>
          <p:nvPr/>
        </p:nvSpPr>
        <p:spPr>
          <a:xfrm>
            <a:off x="670254" y="318952"/>
            <a:ext cx="6081031" cy="8059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Vision &amp; 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98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EADB8-294A-E287-A168-85BB98284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58BB58B7-15F5-A191-4646-38076FFEA3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03AE31-086A-9A5A-2D91-2D90FEBCDD12}"/>
              </a:ext>
            </a:extLst>
          </p:cNvPr>
          <p:cNvSpPr txBox="1"/>
          <p:nvPr/>
        </p:nvSpPr>
        <p:spPr>
          <a:xfrm>
            <a:off x="6646906" y="1986415"/>
            <a:ext cx="4809653" cy="394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Exchange of ideas at an annual conferences</a:t>
            </a:r>
          </a:p>
          <a:p>
            <a:pPr marL="285750" indent="-285750">
              <a:spcAft>
                <a:spcPts val="400"/>
              </a:spcAft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Get the latest news about neighbors</a:t>
            </a:r>
          </a:p>
          <a:p>
            <a:pPr marL="285750" indent="-285750">
              <a:spcAft>
                <a:spcPts val="400"/>
              </a:spcAft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Global perspective through Webinars on current topics</a:t>
            </a:r>
          </a:p>
          <a:p>
            <a:pPr marL="285750" indent="-285750">
              <a:spcAft>
                <a:spcPts val="400"/>
              </a:spcAft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Sponsor networking events</a:t>
            </a:r>
          </a:p>
          <a:p>
            <a:pPr marL="285750" indent="-285750">
              <a:spcAft>
                <a:spcPts val="400"/>
              </a:spcAft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Publish in scholarly journal on career development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CA8071-DE34-DB90-527A-0EF486008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1" y="1603942"/>
            <a:ext cx="5957185" cy="39714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B4E380-D93A-B509-6D66-65F7D8A92B12}"/>
              </a:ext>
            </a:extLst>
          </p:cNvPr>
          <p:cNvSpPr txBox="1"/>
          <p:nvPr/>
        </p:nvSpPr>
        <p:spPr>
          <a:xfrm>
            <a:off x="659423" y="263769"/>
            <a:ext cx="55391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What We Offer …</a:t>
            </a:r>
          </a:p>
        </p:txBody>
      </p:sp>
    </p:spTree>
    <p:extLst>
      <p:ext uri="{BB962C8B-B14F-4D97-AF65-F5344CB8AC3E}">
        <p14:creationId xmlns:p14="http://schemas.microsoft.com/office/powerpoint/2010/main" val="2315916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7542D0-0129-8C9D-20B8-B3146AC66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DE82C06-54AD-0C7E-7032-588AF43FBDB6}"/>
              </a:ext>
            </a:extLst>
          </p:cNvPr>
          <p:cNvSpPr txBox="1">
            <a:spLocks/>
          </p:cNvSpPr>
          <p:nvPr/>
        </p:nvSpPr>
        <p:spPr>
          <a:xfrm>
            <a:off x="239431" y="286806"/>
            <a:ext cx="7743984" cy="9437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Current and Future Activities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EA4F37-8DE0-95AD-0E7D-146F0BD3B562}"/>
              </a:ext>
            </a:extLst>
          </p:cNvPr>
          <p:cNvSpPr txBox="1"/>
          <p:nvPr/>
        </p:nvSpPr>
        <p:spPr>
          <a:xfrm>
            <a:off x="6924110" y="1962301"/>
            <a:ext cx="491743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  <a:defRPr/>
            </a:pPr>
            <a:r>
              <a:rPr lang="en-US" altLang="en-US" sz="2400" dirty="0">
                <a:solidFill>
                  <a:schemeClr val="bg1"/>
                </a:solidFill>
              </a:rPr>
              <a:t>Develop training standards</a:t>
            </a: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en-US" altLang="en-US" sz="2400" dirty="0">
                <a:solidFill>
                  <a:schemeClr val="bg1"/>
                </a:solidFill>
              </a:rPr>
              <a:t>Develop joint memberships with local associations</a:t>
            </a: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en-US" altLang="en-US" sz="2400" dirty="0">
                <a:solidFill>
                  <a:schemeClr val="bg1"/>
                </a:solidFill>
              </a:rPr>
              <a:t>Accredit high quality career development training programs throughout the area</a:t>
            </a: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en-US" altLang="en-US" sz="2400" dirty="0">
                <a:solidFill>
                  <a:schemeClr val="bg1"/>
                </a:solidFill>
              </a:rPr>
              <a:t>Identify exemplary practices</a:t>
            </a: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en-US" altLang="en-US" sz="2400" dirty="0">
                <a:solidFill>
                  <a:schemeClr val="bg1"/>
                </a:solidFill>
              </a:rPr>
              <a:t>Encourage theory development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D10DF-66C2-A564-5583-99F2CF864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31" y="1962301"/>
            <a:ext cx="6684679" cy="315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98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C8DB385C-9B5E-90CF-734A-1EB9078B21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A281AC-34AC-5CB8-1D70-845C674CF4BF}"/>
              </a:ext>
            </a:extLst>
          </p:cNvPr>
          <p:cNvSpPr txBox="1"/>
          <p:nvPr/>
        </p:nvSpPr>
        <p:spPr>
          <a:xfrm>
            <a:off x="7136363" y="1571218"/>
            <a:ext cx="45488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PH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PH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 (employed)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PH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Retired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Organization members (country associations, universities, training companies)</a:t>
            </a:r>
          </a:p>
          <a:p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2400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Membership fee is based on Country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income countries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high-income countries (50%)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EB10BE-C7AF-0374-067B-EC96942AB2FC}"/>
              </a:ext>
            </a:extLst>
          </p:cNvPr>
          <p:cNvSpPr txBox="1">
            <a:spLocks/>
          </p:cNvSpPr>
          <p:nvPr/>
        </p:nvSpPr>
        <p:spPr>
          <a:xfrm>
            <a:off x="677252" y="386862"/>
            <a:ext cx="4905863" cy="9844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Membership Tiers</a:t>
            </a:r>
          </a:p>
        </p:txBody>
      </p:sp>
    </p:spTree>
    <p:extLst>
      <p:ext uri="{BB962C8B-B14F-4D97-AF65-F5344CB8AC3E}">
        <p14:creationId xmlns:p14="http://schemas.microsoft.com/office/powerpoint/2010/main" val="2956798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074BD-FB42-A185-F895-F9675C80D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484DE1-8E8B-290B-E205-443C4524B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D69F6A9-AB64-8283-DD59-51B2BB1AF476}"/>
              </a:ext>
            </a:extLst>
          </p:cNvPr>
          <p:cNvSpPr txBox="1">
            <a:spLocks/>
          </p:cNvSpPr>
          <p:nvPr/>
        </p:nvSpPr>
        <p:spPr>
          <a:xfrm>
            <a:off x="714216" y="290146"/>
            <a:ext cx="4745807" cy="7121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Governance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0B525B-FE35-5BC8-1B82-233332289ACE}"/>
              </a:ext>
            </a:extLst>
          </p:cNvPr>
          <p:cNvSpPr txBox="1"/>
          <p:nvPr/>
        </p:nvSpPr>
        <p:spPr>
          <a:xfrm>
            <a:off x="6949813" y="1932505"/>
            <a:ext cx="491743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Governing Bodies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Officers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Board of Directors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Committee Council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Country/Area Council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Non-Governing Bodies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Staff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Financial Council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9D0A32-A5AD-AF06-CDD3-162BC8BA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1932505"/>
            <a:ext cx="6095999" cy="325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17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9EF36-0DE6-8B17-527F-B108317A8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82229C-3C53-19CD-1DA0-DF7296199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F8CDF5-09D0-E74A-2F19-6CFF7D6C0BE7}"/>
              </a:ext>
            </a:extLst>
          </p:cNvPr>
          <p:cNvSpPr txBox="1">
            <a:spLocks/>
          </p:cNvSpPr>
          <p:nvPr/>
        </p:nvSpPr>
        <p:spPr>
          <a:xfrm>
            <a:off x="677252" y="465992"/>
            <a:ext cx="3507886" cy="9052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Officers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1B53E-DDD4-E212-964C-C60BF8CF3CB4}"/>
              </a:ext>
            </a:extLst>
          </p:cNvPr>
          <p:cNvSpPr txBox="1"/>
          <p:nvPr/>
        </p:nvSpPr>
        <p:spPr>
          <a:xfrm>
            <a:off x="7136363" y="1571218"/>
            <a:ext cx="454887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President-Elect (one year)</a:t>
            </a:r>
          </a:p>
          <a:p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President (one year)</a:t>
            </a:r>
          </a:p>
          <a:p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 President (one year)</a:t>
            </a:r>
          </a:p>
          <a:p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Secretary (two years)</a:t>
            </a:r>
          </a:p>
          <a:p>
            <a:r>
              <a:rPr lang="en-US" alt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Treasurer (two years)</a:t>
            </a:r>
          </a:p>
          <a:p>
            <a:endParaRPr lang="en-US" alt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2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running for President-Elect involves a 3-year commitment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2C6E53-2066-81C1-0BC9-AF648A5C4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2" y="1771374"/>
            <a:ext cx="6155553" cy="37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76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FF758-47C6-EEEC-E593-E7EB2FCA0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0C8024-9FB7-FD04-B92B-35C871218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636235-4BC7-D3E7-34C9-55FD3515A5E5}"/>
              </a:ext>
            </a:extLst>
          </p:cNvPr>
          <p:cNvSpPr txBox="1"/>
          <p:nvPr/>
        </p:nvSpPr>
        <p:spPr>
          <a:xfrm>
            <a:off x="1026503" y="527510"/>
            <a:ext cx="6167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+mj-lt"/>
              </a:rPr>
              <a:t>Current Officers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C3E7239-ADAB-6744-804B-7FF3EC2123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397261"/>
              </p:ext>
            </p:extLst>
          </p:nvPr>
        </p:nvGraphicFramePr>
        <p:xfrm>
          <a:off x="6825762" y="1728909"/>
          <a:ext cx="5058228" cy="41982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9548">
                  <a:extLst>
                    <a:ext uri="{9D8B030D-6E8A-4147-A177-3AD203B41FA5}">
                      <a16:colId xmlns:a16="http://schemas.microsoft.com/office/drawing/2014/main" val="4105583301"/>
                    </a:ext>
                  </a:extLst>
                </a:gridCol>
                <a:gridCol w="2408680">
                  <a:extLst>
                    <a:ext uri="{9D8B030D-6E8A-4147-A177-3AD203B41FA5}">
                      <a16:colId xmlns:a16="http://schemas.microsoft.com/office/drawing/2014/main" val="2875069291"/>
                    </a:ext>
                  </a:extLst>
                </a:gridCol>
              </a:tblGrid>
              <a:tr h="6938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2025-2026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6251649"/>
                  </a:ext>
                </a:extLst>
              </a:tr>
              <a:tr h="7314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President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/>
                          <a:cs typeface="Times New Roman" panose="02020603050405020304" pitchFamily="18" charset="0"/>
                        </a:rPr>
                        <a:t>Dr. Elisabeth Montgomery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0043398"/>
                  </a:ext>
                </a:extLst>
              </a:tr>
              <a:tr h="6938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President Elect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/>
                          <a:cs typeface="Times New Roman" panose="02020603050405020304" pitchFamily="18" charset="0"/>
                        </a:rPr>
                        <a:t>Dr. Poh Li Lau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8137078"/>
                  </a:ext>
                </a:extLst>
              </a:tr>
              <a:tr h="6922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Past President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PMingLiU"/>
                          <a:cs typeface="Times New Roman" panose="02020603050405020304" pitchFamily="18" charset="0"/>
                        </a:rPr>
                        <a:t>Mr. Allan Gatenby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2251072"/>
                  </a:ext>
                </a:extLst>
              </a:tr>
              <a:tr h="6930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Treasurer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Dr. Ma. Leonila </a:t>
                      </a:r>
                      <a:r>
                        <a:rPr lang="en-US" sz="2000" dirty="0" err="1">
                          <a:effectLst/>
                        </a:rPr>
                        <a:t>Urrea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8866179"/>
                  </a:ext>
                </a:extLst>
              </a:tr>
              <a:tr h="6938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Secretary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Ms. Sini </a:t>
                      </a:r>
                      <a:r>
                        <a:rPr lang="en-US" sz="2000" dirty="0" err="1">
                          <a:effectLst/>
                        </a:rPr>
                        <a:t>Parampota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102689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BD7AF9F-80CF-8713-9318-23C18763D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37" y="1824461"/>
            <a:ext cx="5787990" cy="36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75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418E7DBC-167B-BEFA-494C-BBE79D720B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4D61B1-AC3F-17D2-EFAE-24CC328B39B7}"/>
              </a:ext>
            </a:extLst>
          </p:cNvPr>
          <p:cNvSpPr txBox="1"/>
          <p:nvPr/>
        </p:nvSpPr>
        <p:spPr>
          <a:xfrm>
            <a:off x="7080441" y="2208277"/>
            <a:ext cx="49174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Awards &amp; Scholarships</a:t>
            </a: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Bylaws &amp; Policies</a:t>
            </a: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Ethics &amp; Standards</a:t>
            </a: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Membership </a:t>
            </a: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News</a:t>
            </a: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Nominations </a:t>
            </a: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Public Relations </a:t>
            </a: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Programs </a:t>
            </a: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Research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01480E5-F5B2-3E71-F6C1-66A29B88E535}"/>
              </a:ext>
            </a:extLst>
          </p:cNvPr>
          <p:cNvSpPr txBox="1">
            <a:spLocks/>
          </p:cNvSpPr>
          <p:nvPr/>
        </p:nvSpPr>
        <p:spPr>
          <a:xfrm>
            <a:off x="714216" y="395654"/>
            <a:ext cx="5381784" cy="9756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Committees</a:t>
            </a:r>
          </a:p>
        </p:txBody>
      </p:sp>
    </p:spTree>
    <p:extLst>
      <p:ext uri="{BB962C8B-B14F-4D97-AF65-F5344CB8AC3E}">
        <p14:creationId xmlns:p14="http://schemas.microsoft.com/office/powerpoint/2010/main" val="2084994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341</Words>
  <Application>Microsoft Office PowerPoint</Application>
  <PresentationFormat>Widescreen</PresentationFormat>
  <Paragraphs>80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Marilyn Maze</dc:creator>
  <cp:lastModifiedBy>Marilyn Maze</cp:lastModifiedBy>
  <cp:revision>4</cp:revision>
  <dcterms:created xsi:type="dcterms:W3CDTF">2023-12-28T18:26:27Z</dcterms:created>
  <dcterms:modified xsi:type="dcterms:W3CDTF">2026-01-30T22:10:57Z</dcterms:modified>
</cp:coreProperties>
</file>