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7" r:id="rId2"/>
    <p:sldId id="258" r:id="rId3"/>
    <p:sldId id="268" r:id="rId4"/>
    <p:sldId id="269" r:id="rId5"/>
    <p:sldId id="261" r:id="rId6"/>
    <p:sldId id="270" r:id="rId7"/>
    <p:sldId id="271" r:id="rId8"/>
    <p:sldId id="272" r:id="rId9"/>
    <p:sldId id="265" r:id="rId10"/>
    <p:sldId id="266" r:id="rId11"/>
    <p:sldId id="267" r:id="rId12"/>
    <p:sldId id="273" r:id="rId13"/>
  </p:sldIdLst>
  <p:sldSz cx="12192000" cy="6858000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533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8F9B41-D5E0-424A-9E07-F89C459148FC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8FDCBA-5E6C-4D88-AFEF-7A8C356AC9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063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BF08B0-6922-089B-357F-513DD8DCBB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45460C-118A-A720-6291-9CC9B1C616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6F7AA5-39A4-92BC-2432-BDCAD152A3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8A06-788D-4A14-9506-20B36200DD44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20BD47-DDC0-460F-57C3-1E1176262B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E9B7E7-72E6-7FB8-7E01-5AAB7A12F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1B43E-BA4C-4ABF-AE2E-244FDC02C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838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3453AE-4F9E-0854-6076-4B332B8FA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6E53E9-1CF6-BEAE-2EB0-09610C25C0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0027A6-054A-9EAA-D189-4FAF6DBC2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8A06-788D-4A14-9506-20B36200DD44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5C300A-5A7C-D1B9-D9D9-847E97F167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677DCF-B8B0-A9F5-25F4-3FC6D917C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1B43E-BA4C-4ABF-AE2E-244FDC02C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575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10560BF-34C9-5D6F-4D75-85C17A858D2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215369-75FE-61B7-8F20-8D3C6F234E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6F42AA-AACF-EB50-4764-3F2D410562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8A06-788D-4A14-9506-20B36200DD44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F1D9D0-4C31-5002-0471-C584678718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48453B-B396-D13E-C6BC-B8DB30075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1B43E-BA4C-4ABF-AE2E-244FDC02C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9519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519F7-0274-A8B0-D8A8-87F95140D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6C366D-F886-6526-AB1D-1B407E7168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10FEE5-81C6-5B39-4D47-278465A24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8A06-788D-4A14-9506-20B36200DD44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5542A4-460C-4E0E-2C1F-D1436B6A4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26CF0A-7910-C154-B2BD-A1DE290CD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1B43E-BA4C-4ABF-AE2E-244FDC02C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2438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3EDC10-752E-5BE8-78EB-E4A2E682A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49584E-110F-8187-A6B0-84CC314225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D860AB-9F33-2B4A-E68E-A83A66F00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8A06-788D-4A14-9506-20B36200DD44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2128C6-40DF-2F81-5B2F-8E79A0E17B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DADA06-D3B9-286F-8DDE-FCF4A47F1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1B43E-BA4C-4ABF-AE2E-244FDC02C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6269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A5D8A8-8C6C-EB78-0676-51AAA4A6D5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84495A-4F9F-2256-E2F7-37A7B9C427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2E6BFF-95CB-A95D-CB8F-533CA36087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F54153-E81B-1381-A213-7C8FA96EF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8A06-788D-4A14-9506-20B36200DD44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03C435-19F2-F98B-219F-57581376AF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D477D6-5CBA-9B19-D0EC-14E02E527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1B43E-BA4C-4ABF-AE2E-244FDC02C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225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BB2879-DEFD-EAFE-D127-0269C6176E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248D03-B65F-89FA-F575-42B0004010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8E64DF-D40F-57BD-8821-0B6C9BC561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ED5516D-9C6D-E51B-515C-61DCE07A78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0427F7F-2493-D5F5-1413-151A24D8A2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9A7E0E8-F279-7684-3240-541F28D68F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8A06-788D-4A14-9506-20B36200DD44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20B220-1B8B-173F-B19C-93F039C221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3A79D4-EEC7-DC46-AF11-9D8714FDBE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1B43E-BA4C-4ABF-AE2E-244FDC02C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3470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D24FC4-8B82-39E8-9C52-C889140ED6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090F119-8E9A-92EE-5591-5362D0CCF3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8A06-788D-4A14-9506-20B36200DD44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FD7F6C0-E131-2B08-2692-DAF2FA04C0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F3C2AE7-7171-C11C-FAE7-61112B63E6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1B43E-BA4C-4ABF-AE2E-244FDC02C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6730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B3DCCFF-E05F-345A-8730-23C8EB4C75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8A06-788D-4A14-9506-20B36200DD44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E2A3F22-0F91-8636-81BD-E88A39E628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E1B036-5E11-BACA-606F-5BA27D60A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1B43E-BA4C-4ABF-AE2E-244FDC02C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5223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276C82-1962-B864-C7B5-E7DD1F9372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FA39EB-6DAF-F85B-E064-B5BC660C6E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DCAC80-6986-5F82-2301-2737AFCB85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9ACBCA-78F4-D39A-9A79-2F470428AD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8A06-788D-4A14-9506-20B36200DD44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85EDA8-6FC9-CFF1-9088-4300E2B212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8CAB5E-BA21-806D-0683-EEE8E6E70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1B43E-BA4C-4ABF-AE2E-244FDC02C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6973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A2A599-A1D0-E552-1F5E-59EDD5011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50F56F-186E-394E-C719-ED62EED5FA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66AAA5-29A6-D78E-2BB3-26963B05AA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6F1F5B-8CAC-39E2-5880-895FCEE2A4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8A06-788D-4A14-9506-20B36200DD44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6B965B-09D7-77E2-F4E7-61B53E5AFD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E1F155-97D6-CBB4-63CC-4C6C12851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1B43E-BA4C-4ABF-AE2E-244FDC02C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593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C778DC-9B29-9444-89A2-FE8FCBC5D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B72B08-E3E3-515F-FB1B-083304ACA7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FAB76A-FF3B-E631-DFC6-6024097247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548A06-788D-4A14-9506-20B36200DD44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73A1B9-ED04-1DD6-E44E-5FD9E3B767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D39114-506B-A14D-A13A-DA49B67E22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01B43E-BA4C-4ABF-AE2E-244FDC02C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70379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">
            <a:extLst>
              <a:ext uri="{FF2B5EF4-FFF2-40B4-BE49-F238E27FC236}">
                <a16:creationId xmlns:a16="http://schemas.microsoft.com/office/drawing/2014/main" id="{91A202A8-1BAC-1228-6CBB-CE19CAC246A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715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3713EC9-42F5-62FD-47CE-5BFC7D12C124}"/>
              </a:ext>
            </a:extLst>
          </p:cNvPr>
          <p:cNvSpPr txBox="1">
            <a:spLocks/>
          </p:cNvSpPr>
          <p:nvPr/>
        </p:nvSpPr>
        <p:spPr>
          <a:xfrm>
            <a:off x="1386469" y="5283351"/>
            <a:ext cx="9144000" cy="1477934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/>
              <a:t>Asia Pacific Career Development Association</a:t>
            </a:r>
          </a:p>
        </p:txBody>
      </p:sp>
    </p:spTree>
    <p:extLst>
      <p:ext uri="{BB962C8B-B14F-4D97-AF65-F5344CB8AC3E}">
        <p14:creationId xmlns:p14="http://schemas.microsoft.com/office/powerpoint/2010/main" val="19599573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0">
            <a:extLst>
              <a:ext uri="{FF2B5EF4-FFF2-40B4-BE49-F238E27FC236}">
                <a16:creationId xmlns:a16="http://schemas.microsoft.com/office/drawing/2014/main" id="{4C4F49BB-AA8F-61D3-8E2D-66382A6CE1D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58AFEEE-821E-A756-E37D-F7881E09B7CE}"/>
              </a:ext>
            </a:extLst>
          </p:cNvPr>
          <p:cNvSpPr txBox="1"/>
          <p:nvPr/>
        </p:nvSpPr>
        <p:spPr>
          <a:xfrm>
            <a:off x="7136363" y="1571218"/>
            <a:ext cx="4548875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en-US" altLang="en-US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Disseminate APCDA information within their country, which may include translating some of the information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n-US" altLang="en-US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Respond to enquiries by people from their country 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n-US" altLang="en-US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Contribute newsletter articles about activities in their country 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B7A44B1-6325-07FB-37D6-12B0D9D3FEA4}"/>
              </a:ext>
            </a:extLst>
          </p:cNvPr>
          <p:cNvSpPr txBox="1">
            <a:spLocks/>
          </p:cNvSpPr>
          <p:nvPr/>
        </p:nvSpPr>
        <p:spPr>
          <a:xfrm>
            <a:off x="170555" y="290147"/>
            <a:ext cx="7900783" cy="79635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Country/Area Representatives</a:t>
            </a:r>
          </a:p>
        </p:txBody>
      </p:sp>
    </p:spTree>
    <p:extLst>
      <p:ext uri="{BB962C8B-B14F-4D97-AF65-F5344CB8AC3E}">
        <p14:creationId xmlns:p14="http://schemas.microsoft.com/office/powerpoint/2010/main" val="31695590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1">
            <a:extLst>
              <a:ext uri="{FF2B5EF4-FFF2-40B4-BE49-F238E27FC236}">
                <a16:creationId xmlns:a16="http://schemas.microsoft.com/office/drawing/2014/main" id="{68E815A0-35C2-480D-7FA7-69299ED114A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1D9F0A45-AC90-5123-69BF-0B2D31A83E33}"/>
              </a:ext>
            </a:extLst>
          </p:cNvPr>
          <p:cNvSpPr txBox="1"/>
          <p:nvPr/>
        </p:nvSpPr>
        <p:spPr>
          <a:xfrm>
            <a:off x="3022767" y="5257356"/>
            <a:ext cx="64870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April 6-16, 2027, Temasek Polytechnic, </a:t>
            </a:r>
          </a:p>
          <a:p>
            <a:pPr algn="ctr"/>
            <a:r>
              <a:rPr lang="en-US" sz="2400" b="1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Singapore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FB50650-2EE3-583E-CEF1-1E5898EB52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221479" cy="4917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3990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76911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">
            <a:extLst>
              <a:ext uri="{FF2B5EF4-FFF2-40B4-BE49-F238E27FC236}">
                <a16:creationId xmlns:a16="http://schemas.microsoft.com/office/drawing/2014/main" id="{B1845C87-7DDB-1833-B6FE-A289DBDDA19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5582B15-2A03-9033-CC2B-2E7FAEB6255F}"/>
              </a:ext>
            </a:extLst>
          </p:cNvPr>
          <p:cNvSpPr txBox="1"/>
          <p:nvPr/>
        </p:nvSpPr>
        <p:spPr>
          <a:xfrm>
            <a:off x="6594230" y="1443841"/>
            <a:ext cx="5205047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Vision</a:t>
            </a:r>
          </a:p>
          <a:p>
            <a:pPr algn="just"/>
            <a:r>
              <a:rPr lang="en-US" dirty="0">
                <a:solidFill>
                  <a:schemeClr val="bg1"/>
                </a:solidFill>
              </a:rPr>
              <a:t>APCDA is a forum for sharing career development ideas and practices in the Asia Pacific region and engaging the world about these insights.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b="1" dirty="0">
                <a:solidFill>
                  <a:schemeClr val="bg1"/>
                </a:solidFill>
              </a:rPr>
              <a:t>Mission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US" dirty="0">
                <a:solidFill>
                  <a:schemeClr val="bg1"/>
                </a:solidFill>
              </a:rPr>
              <a:t>To promote collaboration among career practitioners throughout the Asia Pacific region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US" dirty="0">
                <a:solidFill>
                  <a:schemeClr val="bg1"/>
                </a:solidFill>
              </a:rPr>
              <a:t>To inspire existing and potential career practitioners to deliver theory-based and research-driven career development services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US" dirty="0">
                <a:solidFill>
                  <a:schemeClr val="bg1"/>
                </a:solidFill>
              </a:rPr>
              <a:t>To promote research in the field of career development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US" dirty="0">
                <a:solidFill>
                  <a:schemeClr val="bg1"/>
                </a:solidFill>
              </a:rPr>
              <a:t>To advocate for workforce policies and practices that foster inclusion and access to decent work for all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AC884E2-8436-6FCB-F68D-8D8E3BB1EA02}"/>
              </a:ext>
            </a:extLst>
          </p:cNvPr>
          <p:cNvSpPr txBox="1">
            <a:spLocks/>
          </p:cNvSpPr>
          <p:nvPr/>
        </p:nvSpPr>
        <p:spPr>
          <a:xfrm>
            <a:off x="670254" y="318952"/>
            <a:ext cx="6081031" cy="80593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Vision &amp; Mission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8981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9EADB8-294A-E287-A168-85BB982844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1">
            <a:extLst>
              <a:ext uri="{FF2B5EF4-FFF2-40B4-BE49-F238E27FC236}">
                <a16:creationId xmlns:a16="http://schemas.microsoft.com/office/drawing/2014/main" id="{58BB58B7-15F5-A191-4646-38076FFEA3E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B03AE31-086A-9A5A-2D91-2D90FEBCDD12}"/>
              </a:ext>
            </a:extLst>
          </p:cNvPr>
          <p:cNvSpPr txBox="1"/>
          <p:nvPr/>
        </p:nvSpPr>
        <p:spPr>
          <a:xfrm>
            <a:off x="6646906" y="1986415"/>
            <a:ext cx="4809653" cy="39497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400"/>
              </a:spcAft>
              <a:buFont typeface="Wingdings" pitchFamily="2" charset="2"/>
              <a:buChar char="ü"/>
            </a:pPr>
            <a:r>
              <a:rPr lang="en-US" sz="2400" dirty="0">
                <a:solidFill>
                  <a:schemeClr val="bg1"/>
                </a:solidFill>
              </a:rPr>
              <a:t>Exchange of ideas at an annual conferences</a:t>
            </a:r>
          </a:p>
          <a:p>
            <a:pPr marL="285750" indent="-285750">
              <a:spcAft>
                <a:spcPts val="400"/>
              </a:spcAft>
              <a:buFont typeface="Wingdings" pitchFamily="2" charset="2"/>
              <a:buChar char="ü"/>
            </a:pPr>
            <a:r>
              <a:rPr lang="en-US" sz="2400" dirty="0">
                <a:solidFill>
                  <a:schemeClr val="bg1"/>
                </a:solidFill>
              </a:rPr>
              <a:t>Get the latest news about neighbors</a:t>
            </a:r>
          </a:p>
          <a:p>
            <a:pPr marL="285750" indent="-285750">
              <a:spcAft>
                <a:spcPts val="400"/>
              </a:spcAft>
              <a:buFont typeface="Wingdings" pitchFamily="2" charset="2"/>
              <a:buChar char="ü"/>
            </a:pPr>
            <a:r>
              <a:rPr lang="en-US" sz="2400" dirty="0">
                <a:solidFill>
                  <a:schemeClr val="bg1"/>
                </a:solidFill>
              </a:rPr>
              <a:t>Global perspective through Webinars on current topics</a:t>
            </a:r>
          </a:p>
          <a:p>
            <a:pPr marL="285750" indent="-285750">
              <a:spcAft>
                <a:spcPts val="400"/>
              </a:spcAft>
              <a:buFont typeface="Wingdings" pitchFamily="2" charset="2"/>
              <a:buChar char="ü"/>
            </a:pPr>
            <a:r>
              <a:rPr lang="en-US" sz="2400" dirty="0">
                <a:solidFill>
                  <a:schemeClr val="bg1"/>
                </a:solidFill>
              </a:rPr>
              <a:t>Sponsor networking events</a:t>
            </a:r>
          </a:p>
          <a:p>
            <a:pPr marL="285750" indent="-285750">
              <a:spcAft>
                <a:spcPts val="400"/>
              </a:spcAft>
              <a:buFont typeface="Wingdings" pitchFamily="2" charset="2"/>
              <a:buChar char="ü"/>
            </a:pPr>
            <a:r>
              <a:rPr lang="en-US" sz="2400" dirty="0">
                <a:solidFill>
                  <a:schemeClr val="bg1"/>
                </a:solidFill>
              </a:rPr>
              <a:t>Publish in scholarly journal on career development</a:t>
            </a:r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3CA8071-DE34-DB90-527A-0EF4860086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61" y="1603942"/>
            <a:ext cx="5957185" cy="397145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1B4E380-D93A-B509-6D66-65F7D8A92B12}"/>
              </a:ext>
            </a:extLst>
          </p:cNvPr>
          <p:cNvSpPr txBox="1"/>
          <p:nvPr/>
        </p:nvSpPr>
        <p:spPr>
          <a:xfrm>
            <a:off x="659423" y="263769"/>
            <a:ext cx="553915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+mj-lt"/>
              </a:rPr>
              <a:t>What We Offer …</a:t>
            </a:r>
          </a:p>
        </p:txBody>
      </p:sp>
    </p:spTree>
    <p:extLst>
      <p:ext uri="{BB962C8B-B14F-4D97-AF65-F5344CB8AC3E}">
        <p14:creationId xmlns:p14="http://schemas.microsoft.com/office/powerpoint/2010/main" val="23159164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A7542D0-0129-8C9D-20B8-B3146AC66E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0DE82C06-54AD-0C7E-7032-588AF43FBDB6}"/>
              </a:ext>
            </a:extLst>
          </p:cNvPr>
          <p:cNvSpPr txBox="1">
            <a:spLocks/>
          </p:cNvSpPr>
          <p:nvPr/>
        </p:nvSpPr>
        <p:spPr>
          <a:xfrm>
            <a:off x="239431" y="286806"/>
            <a:ext cx="7743984" cy="94379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Current and Future Activities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7EA4F37-8DE0-95AD-0E7D-146F0BD3B562}"/>
              </a:ext>
            </a:extLst>
          </p:cNvPr>
          <p:cNvSpPr txBox="1"/>
          <p:nvPr/>
        </p:nvSpPr>
        <p:spPr>
          <a:xfrm>
            <a:off x="6924110" y="1962301"/>
            <a:ext cx="4917433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ü"/>
              <a:defRPr/>
            </a:pPr>
            <a:r>
              <a:rPr lang="en-US" altLang="en-US" sz="2400" dirty="0">
                <a:solidFill>
                  <a:schemeClr val="bg1"/>
                </a:solidFill>
              </a:rPr>
              <a:t>Develop training standards</a:t>
            </a:r>
          </a:p>
          <a:p>
            <a:pPr marL="457200" indent="-457200">
              <a:buFont typeface="Wingdings" pitchFamily="2" charset="2"/>
              <a:buChar char="ü"/>
              <a:defRPr/>
            </a:pPr>
            <a:r>
              <a:rPr lang="en-US" altLang="en-US" sz="2400" dirty="0">
                <a:solidFill>
                  <a:schemeClr val="bg1"/>
                </a:solidFill>
              </a:rPr>
              <a:t>Develop joint memberships with local associations</a:t>
            </a:r>
          </a:p>
          <a:p>
            <a:pPr marL="457200" indent="-457200">
              <a:buFont typeface="Wingdings" pitchFamily="2" charset="2"/>
              <a:buChar char="ü"/>
              <a:defRPr/>
            </a:pPr>
            <a:r>
              <a:rPr lang="en-US" altLang="en-US" sz="2400" dirty="0">
                <a:solidFill>
                  <a:schemeClr val="bg1"/>
                </a:solidFill>
              </a:rPr>
              <a:t>Accredit high quality career development training programs throughout the area</a:t>
            </a:r>
          </a:p>
          <a:p>
            <a:pPr marL="457200" indent="-457200">
              <a:buFont typeface="Wingdings" pitchFamily="2" charset="2"/>
              <a:buChar char="ü"/>
              <a:defRPr/>
            </a:pPr>
            <a:r>
              <a:rPr lang="en-US" altLang="en-US" sz="2400" dirty="0">
                <a:solidFill>
                  <a:schemeClr val="bg1"/>
                </a:solidFill>
              </a:rPr>
              <a:t>Identify exemplary practices</a:t>
            </a:r>
          </a:p>
          <a:p>
            <a:pPr marL="457200" indent="-457200">
              <a:buFont typeface="Wingdings" pitchFamily="2" charset="2"/>
              <a:buChar char="ü"/>
              <a:defRPr/>
            </a:pPr>
            <a:r>
              <a:rPr lang="en-US" altLang="en-US" sz="2400" dirty="0">
                <a:solidFill>
                  <a:schemeClr val="bg1"/>
                </a:solidFill>
              </a:rPr>
              <a:t>Encourage theory development</a:t>
            </a:r>
          </a:p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5BD10DF-66C2-A564-5583-99F2CF8644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431" y="1962301"/>
            <a:ext cx="6684679" cy="315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5987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5">
            <a:extLst>
              <a:ext uri="{FF2B5EF4-FFF2-40B4-BE49-F238E27FC236}">
                <a16:creationId xmlns:a16="http://schemas.microsoft.com/office/drawing/2014/main" id="{C8DB385C-9B5E-90CF-734A-1EB9078B21B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AA281AC-34AC-5CB8-1D70-845C674CF4BF}"/>
              </a:ext>
            </a:extLst>
          </p:cNvPr>
          <p:cNvSpPr txBox="1"/>
          <p:nvPr/>
        </p:nvSpPr>
        <p:spPr>
          <a:xfrm>
            <a:off x="7136363" y="1571218"/>
            <a:ext cx="4548875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>
              <a:solidFill>
                <a:schemeClr val="bg1"/>
              </a:solidFill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en-PH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Students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PH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Regular (employed)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PH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Retired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alt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Organization members (country associations, universities, training companies)</a:t>
            </a:r>
          </a:p>
          <a:p>
            <a:endParaRPr lang="en-US" altLang="en-US" sz="2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altLang="en-US" sz="2400" u="sng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Membership fee is based on Country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High income countries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Not high-income countries (50%)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0EB10BE-C7AF-0374-067B-EC96942AB2FC}"/>
              </a:ext>
            </a:extLst>
          </p:cNvPr>
          <p:cNvSpPr txBox="1">
            <a:spLocks/>
          </p:cNvSpPr>
          <p:nvPr/>
        </p:nvSpPr>
        <p:spPr>
          <a:xfrm>
            <a:off x="677252" y="386862"/>
            <a:ext cx="4905863" cy="98441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Membership Tiers</a:t>
            </a:r>
          </a:p>
        </p:txBody>
      </p:sp>
    </p:spTree>
    <p:extLst>
      <p:ext uri="{BB962C8B-B14F-4D97-AF65-F5344CB8AC3E}">
        <p14:creationId xmlns:p14="http://schemas.microsoft.com/office/powerpoint/2010/main" val="29567984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C074BD-FB42-A185-F895-F9675C80DE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2484DE1-8E8B-290B-E205-443C4524B2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28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7D69F6A9-AB64-8283-DD59-51B2BB1AF476}"/>
              </a:ext>
            </a:extLst>
          </p:cNvPr>
          <p:cNvSpPr txBox="1">
            <a:spLocks/>
          </p:cNvSpPr>
          <p:nvPr/>
        </p:nvSpPr>
        <p:spPr>
          <a:xfrm>
            <a:off x="714216" y="290146"/>
            <a:ext cx="4745807" cy="71217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Governance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D0B525B-FE35-5BC8-1B82-233332289ACE}"/>
              </a:ext>
            </a:extLst>
          </p:cNvPr>
          <p:cNvSpPr txBox="1"/>
          <p:nvPr/>
        </p:nvSpPr>
        <p:spPr>
          <a:xfrm>
            <a:off x="6949813" y="1932505"/>
            <a:ext cx="4917433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Governing Bodies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sz="2400" dirty="0">
                <a:solidFill>
                  <a:schemeClr val="bg1"/>
                </a:solidFill>
              </a:rPr>
              <a:t>Officers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sz="2400" dirty="0">
                <a:solidFill>
                  <a:schemeClr val="bg1"/>
                </a:solidFill>
              </a:rPr>
              <a:t>Board of Directors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sz="2400" dirty="0">
                <a:solidFill>
                  <a:schemeClr val="bg1"/>
                </a:solidFill>
              </a:rPr>
              <a:t>Committee Council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sz="2400" dirty="0">
                <a:solidFill>
                  <a:schemeClr val="bg1"/>
                </a:solidFill>
              </a:rPr>
              <a:t>Country/Area Council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sz="2800" b="1" dirty="0">
                <a:solidFill>
                  <a:schemeClr val="bg1"/>
                </a:solidFill>
              </a:rPr>
              <a:t>Non-Governing Bodies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400" dirty="0">
                <a:solidFill>
                  <a:schemeClr val="bg1"/>
                </a:solidFill>
              </a:rPr>
              <a:t>Staff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400" dirty="0">
                <a:solidFill>
                  <a:schemeClr val="bg1"/>
                </a:solidFill>
              </a:rPr>
              <a:t>Financial Council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29D0A32-A5AD-AF06-CDD3-162BC8BABD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" y="1932505"/>
            <a:ext cx="6095999" cy="3257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7173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09EF36-0DE6-8B17-527F-B108317A86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E82229C-3C53-19CD-1DA0-DF72961995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27F8CDF5-09D0-E74A-2F19-6CFF7D6C0BE7}"/>
              </a:ext>
            </a:extLst>
          </p:cNvPr>
          <p:cNvSpPr txBox="1">
            <a:spLocks/>
          </p:cNvSpPr>
          <p:nvPr/>
        </p:nvSpPr>
        <p:spPr>
          <a:xfrm>
            <a:off x="677252" y="465992"/>
            <a:ext cx="3507886" cy="90528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Officers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51B53E-DDD4-E212-964C-C60BF8CF3CB4}"/>
              </a:ext>
            </a:extLst>
          </p:cNvPr>
          <p:cNvSpPr txBox="1"/>
          <p:nvPr/>
        </p:nvSpPr>
        <p:spPr>
          <a:xfrm>
            <a:off x="7136363" y="1571218"/>
            <a:ext cx="4548875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President-Elect (one year)</a:t>
            </a:r>
          </a:p>
          <a:p>
            <a:r>
              <a:rPr lang="en-US" altLang="en-US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President (one year)</a:t>
            </a:r>
          </a:p>
          <a:p>
            <a:r>
              <a:rPr lang="en-US" altLang="en-US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Past President (one year)</a:t>
            </a:r>
          </a:p>
          <a:p>
            <a:r>
              <a:rPr lang="en-US" altLang="en-US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Secretary (two years)</a:t>
            </a:r>
          </a:p>
          <a:p>
            <a:r>
              <a:rPr lang="en-US" altLang="en-US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Treasurer (two years)</a:t>
            </a:r>
          </a:p>
          <a:p>
            <a:endParaRPr lang="en-US" altLang="en-US" sz="3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altLang="en-US" sz="2600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Note that running for President-Elect involves a 3-year commitment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92C6E53-2066-81C1-0BC9-AF648A5C4A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112" y="1771374"/>
            <a:ext cx="6155553" cy="3769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9768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5FF758-47C6-EEEC-E593-E7EB2FCA07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50C8024-9FB7-FD04-B92B-35C8712187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7636235-4BC7-D3E7-34C9-55FD3515A5E5}"/>
              </a:ext>
            </a:extLst>
          </p:cNvPr>
          <p:cNvSpPr txBox="1"/>
          <p:nvPr/>
        </p:nvSpPr>
        <p:spPr>
          <a:xfrm>
            <a:off x="1026503" y="527510"/>
            <a:ext cx="616780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latin typeface="+mj-lt"/>
              </a:rPr>
              <a:t>Current Officers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4C3E7239-ADAB-6744-804B-7FF3EC2123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3737647"/>
              </p:ext>
            </p:extLst>
          </p:nvPr>
        </p:nvGraphicFramePr>
        <p:xfrm>
          <a:off x="6825762" y="1728909"/>
          <a:ext cx="5058228" cy="41982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49548">
                  <a:extLst>
                    <a:ext uri="{9D8B030D-6E8A-4147-A177-3AD203B41FA5}">
                      <a16:colId xmlns:a16="http://schemas.microsoft.com/office/drawing/2014/main" val="4105583301"/>
                    </a:ext>
                  </a:extLst>
                </a:gridCol>
                <a:gridCol w="2408680">
                  <a:extLst>
                    <a:ext uri="{9D8B030D-6E8A-4147-A177-3AD203B41FA5}">
                      <a16:colId xmlns:a16="http://schemas.microsoft.com/office/drawing/2014/main" val="2875069291"/>
                    </a:ext>
                  </a:extLst>
                </a:gridCol>
              </a:tblGrid>
              <a:tr h="69383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PMingLiU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2026-2027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PMingLiU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86251649"/>
                  </a:ext>
                </a:extLst>
              </a:tr>
              <a:tr h="73144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President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PMingLiU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PMingLiU"/>
                          <a:cs typeface="Times New Roman" panose="02020603050405020304" pitchFamily="18" charset="0"/>
                        </a:rPr>
                        <a:t>Dr. Poh Li Lau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>
                        <a:effectLst/>
                        <a:latin typeface="Calibri" panose="020F0502020204030204" pitchFamily="34" charset="0"/>
                        <a:ea typeface="PMingLiU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50043398"/>
                  </a:ext>
                </a:extLst>
              </a:tr>
              <a:tr h="69383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President Elect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PMingLiU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PMingLiU"/>
                          <a:cs typeface="Times New Roman" panose="02020603050405020304" pitchFamily="18" charset="0"/>
                        </a:rPr>
                        <a:t>Ms. Sini </a:t>
                      </a:r>
                      <a:r>
                        <a:rPr lang="en-US" sz="2000" dirty="0" err="1">
                          <a:effectLst/>
                          <a:latin typeface="Calibri" panose="020F0502020204030204" pitchFamily="34" charset="0"/>
                          <a:ea typeface="PMingLiU"/>
                          <a:cs typeface="Times New Roman" panose="02020603050405020304" pitchFamily="18" charset="0"/>
                        </a:rPr>
                        <a:t>Parampota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PMingLiU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88137078"/>
                  </a:ext>
                </a:extLst>
              </a:tr>
              <a:tr h="69225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Past President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PMingLiU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PMingLiU"/>
                          <a:cs typeface="Times New Roman" panose="02020603050405020304" pitchFamily="18" charset="0"/>
                        </a:rPr>
                        <a:t>Dr. Elisabeth Montgomery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92251072"/>
                  </a:ext>
                </a:extLst>
              </a:tr>
              <a:tr h="69304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Treasurer 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PMingLiU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Dr. Ma. Leonila </a:t>
                      </a:r>
                      <a:r>
                        <a:rPr lang="en-US" sz="2000" dirty="0" err="1">
                          <a:effectLst/>
                        </a:rPr>
                        <a:t>Urrea</a:t>
                      </a:r>
                      <a:endParaRPr lang="en-US" sz="2000" b="0" dirty="0">
                        <a:effectLst/>
                        <a:latin typeface="Calibri" panose="020F0502020204030204" pitchFamily="34" charset="0"/>
                        <a:ea typeface="PMingLiU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48866179"/>
                  </a:ext>
                </a:extLst>
              </a:tr>
              <a:tr h="69383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Secretary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PMingLiU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Mr. </a:t>
                      </a:r>
                      <a:r>
                        <a:rPr lang="en-US" sz="2000" dirty="0" err="1">
                          <a:effectLst/>
                        </a:rPr>
                        <a:t>Baktiar</a:t>
                      </a:r>
                      <a:r>
                        <a:rPr lang="en-US" sz="2000" dirty="0">
                          <a:effectLst/>
                        </a:rPr>
                        <a:t> Hasnan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PMingLiU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51026899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DBD7AF9F-80CF-8713-9318-23C18763D5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137" y="1824461"/>
            <a:ext cx="5787990" cy="3666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4755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9">
            <a:extLst>
              <a:ext uri="{FF2B5EF4-FFF2-40B4-BE49-F238E27FC236}">
                <a16:creationId xmlns:a16="http://schemas.microsoft.com/office/drawing/2014/main" id="{418E7DBC-167B-BEFA-494C-BBE79D720B0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74D61B1-AC3F-17D2-EFAE-24CC328B39B7}"/>
              </a:ext>
            </a:extLst>
          </p:cNvPr>
          <p:cNvSpPr txBox="1"/>
          <p:nvPr/>
        </p:nvSpPr>
        <p:spPr>
          <a:xfrm>
            <a:off x="7080441" y="2208277"/>
            <a:ext cx="491743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ü"/>
              <a:defRPr/>
            </a:pPr>
            <a:r>
              <a:rPr lang="en-US" altLang="en-US" sz="2800" dirty="0">
                <a:solidFill>
                  <a:schemeClr val="bg1"/>
                </a:solidFill>
              </a:rPr>
              <a:t>Awards &amp; Scholarships</a:t>
            </a:r>
          </a:p>
          <a:p>
            <a:pPr marL="457200" indent="-457200">
              <a:buFont typeface="Wingdings" pitchFamily="2" charset="2"/>
              <a:buChar char="ü"/>
              <a:defRPr/>
            </a:pPr>
            <a:r>
              <a:rPr lang="en-US" altLang="en-US" sz="2800" dirty="0">
                <a:solidFill>
                  <a:schemeClr val="bg1"/>
                </a:solidFill>
              </a:rPr>
              <a:t>Bylaws &amp; Policies</a:t>
            </a:r>
          </a:p>
          <a:p>
            <a:pPr marL="457200" indent="-457200">
              <a:buFont typeface="Wingdings" pitchFamily="2" charset="2"/>
              <a:buChar char="ü"/>
              <a:defRPr/>
            </a:pPr>
            <a:r>
              <a:rPr lang="en-US" altLang="en-US" sz="2800" dirty="0">
                <a:solidFill>
                  <a:schemeClr val="bg1"/>
                </a:solidFill>
              </a:rPr>
              <a:t>Ethics &amp; Standards</a:t>
            </a:r>
          </a:p>
          <a:p>
            <a:pPr marL="457200" indent="-457200">
              <a:buFont typeface="Wingdings" pitchFamily="2" charset="2"/>
              <a:buChar char="ü"/>
              <a:defRPr/>
            </a:pPr>
            <a:r>
              <a:rPr lang="en-US" altLang="en-US" sz="2800" dirty="0">
                <a:solidFill>
                  <a:schemeClr val="bg1"/>
                </a:solidFill>
              </a:rPr>
              <a:t>Membership </a:t>
            </a:r>
          </a:p>
          <a:p>
            <a:pPr marL="457200" indent="-457200">
              <a:buFont typeface="Wingdings" pitchFamily="2" charset="2"/>
              <a:buChar char="ü"/>
              <a:defRPr/>
            </a:pPr>
            <a:r>
              <a:rPr lang="en-US" altLang="en-US" sz="2800" dirty="0">
                <a:solidFill>
                  <a:schemeClr val="bg1"/>
                </a:solidFill>
              </a:rPr>
              <a:t>News</a:t>
            </a:r>
          </a:p>
          <a:p>
            <a:pPr marL="457200" indent="-457200">
              <a:buFont typeface="Wingdings" pitchFamily="2" charset="2"/>
              <a:buChar char="ü"/>
              <a:defRPr/>
            </a:pPr>
            <a:r>
              <a:rPr lang="en-US" altLang="en-US" sz="2800" dirty="0">
                <a:solidFill>
                  <a:schemeClr val="bg1"/>
                </a:solidFill>
              </a:rPr>
              <a:t>Nominations </a:t>
            </a:r>
          </a:p>
          <a:p>
            <a:pPr marL="457200" indent="-457200">
              <a:buFont typeface="Wingdings" pitchFamily="2" charset="2"/>
              <a:buChar char="ü"/>
              <a:defRPr/>
            </a:pPr>
            <a:r>
              <a:rPr lang="en-US" altLang="en-US" sz="2800" dirty="0">
                <a:solidFill>
                  <a:schemeClr val="bg1"/>
                </a:solidFill>
              </a:rPr>
              <a:t>Public Relations </a:t>
            </a:r>
          </a:p>
          <a:p>
            <a:pPr marL="457200" indent="-457200">
              <a:buFont typeface="Wingdings" pitchFamily="2" charset="2"/>
              <a:buChar char="ü"/>
              <a:defRPr/>
            </a:pPr>
            <a:r>
              <a:rPr lang="en-US" altLang="en-US" sz="2800" dirty="0">
                <a:solidFill>
                  <a:schemeClr val="bg1"/>
                </a:solidFill>
              </a:rPr>
              <a:t>Programs </a:t>
            </a:r>
          </a:p>
          <a:p>
            <a:pPr marL="457200" indent="-457200">
              <a:buFont typeface="Wingdings" pitchFamily="2" charset="2"/>
              <a:buChar char="ü"/>
              <a:defRPr/>
            </a:pPr>
            <a:r>
              <a:rPr lang="en-US" altLang="en-US" sz="2800" dirty="0">
                <a:solidFill>
                  <a:schemeClr val="bg1"/>
                </a:solidFill>
              </a:rPr>
              <a:t>Research 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01480E5-F5B2-3E71-F6C1-66A29B88E535}"/>
              </a:ext>
            </a:extLst>
          </p:cNvPr>
          <p:cNvSpPr txBox="1">
            <a:spLocks/>
          </p:cNvSpPr>
          <p:nvPr/>
        </p:nvSpPr>
        <p:spPr>
          <a:xfrm>
            <a:off x="714216" y="395654"/>
            <a:ext cx="5381784" cy="97561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Committees</a:t>
            </a:r>
          </a:p>
        </p:txBody>
      </p:sp>
    </p:spTree>
    <p:extLst>
      <p:ext uri="{BB962C8B-B14F-4D97-AF65-F5344CB8AC3E}">
        <p14:creationId xmlns:p14="http://schemas.microsoft.com/office/powerpoint/2010/main" val="20849946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332</Words>
  <Application>Microsoft Office PowerPoint</Application>
  <PresentationFormat>Widescreen</PresentationFormat>
  <Paragraphs>79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Century Gothic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Marilyn Maze</dc:creator>
  <cp:lastModifiedBy>Marilyn Maze</cp:lastModifiedBy>
  <cp:revision>6</cp:revision>
  <dcterms:created xsi:type="dcterms:W3CDTF">2023-12-28T18:26:27Z</dcterms:created>
  <dcterms:modified xsi:type="dcterms:W3CDTF">2026-08-14T01:31:01Z</dcterms:modified>
</cp:coreProperties>
</file>