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E5689-DF16-4094-AF73-1776E91469DD}" v="1" dt="2024-09-27T09:37:15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un Mittal" userId="d09ea5f0add192d5" providerId="LiveId" clId="{125E5689-DF16-4094-AF73-1776E91469DD}"/>
    <pc:docChg chg="modSld">
      <pc:chgData name="Arun Mittal" userId="d09ea5f0add192d5" providerId="LiveId" clId="{125E5689-DF16-4094-AF73-1776E91469DD}" dt="2024-09-27T09:37:22.186" v="42" actId="6549"/>
      <pc:docMkLst>
        <pc:docMk/>
      </pc:docMkLst>
      <pc:sldChg chg="modSp mod">
        <pc:chgData name="Arun Mittal" userId="d09ea5f0add192d5" providerId="LiveId" clId="{125E5689-DF16-4094-AF73-1776E91469DD}" dt="2024-09-17T05:20:35.337" v="38" actId="1076"/>
        <pc:sldMkLst>
          <pc:docMk/>
          <pc:sldMk cId="3054375454" sldId="260"/>
        </pc:sldMkLst>
        <pc:spChg chg="mod">
          <ac:chgData name="Arun Mittal" userId="d09ea5f0add192d5" providerId="LiveId" clId="{125E5689-DF16-4094-AF73-1776E91469DD}" dt="2024-09-17T05:20:32.126" v="37" actId="1076"/>
          <ac:spMkLst>
            <pc:docMk/>
            <pc:sldMk cId="3054375454" sldId="260"/>
            <ac:spMk id="3" creationId="{976AFB89-2A93-494C-EA28-C88812D3CF84}"/>
          </ac:spMkLst>
        </pc:spChg>
        <pc:spChg chg="mod">
          <ac:chgData name="Arun Mittal" userId="d09ea5f0add192d5" providerId="LiveId" clId="{125E5689-DF16-4094-AF73-1776E91469DD}" dt="2024-09-17T05:20:35.337" v="38" actId="1076"/>
          <ac:spMkLst>
            <pc:docMk/>
            <pc:sldMk cId="3054375454" sldId="260"/>
            <ac:spMk id="4" creationId="{9EF8843F-3F88-63C2-94A2-9F1F19A6AFCD}"/>
          </ac:spMkLst>
        </pc:spChg>
      </pc:sldChg>
      <pc:sldChg chg="modSp mod">
        <pc:chgData name="Arun Mittal" userId="d09ea5f0add192d5" providerId="LiveId" clId="{125E5689-DF16-4094-AF73-1776E91469DD}" dt="2024-09-17T05:19:35.116" v="36" actId="6549"/>
        <pc:sldMkLst>
          <pc:docMk/>
          <pc:sldMk cId="4042096837" sldId="261"/>
        </pc:sldMkLst>
        <pc:spChg chg="mod">
          <ac:chgData name="Arun Mittal" userId="d09ea5f0add192d5" providerId="LiveId" clId="{125E5689-DF16-4094-AF73-1776E91469DD}" dt="2024-09-17T05:19:35.116" v="36" actId="6549"/>
          <ac:spMkLst>
            <pc:docMk/>
            <pc:sldMk cId="4042096837" sldId="261"/>
            <ac:spMk id="3" creationId="{E7176062-0150-33AF-8734-BCB1FCFA1302}"/>
          </ac:spMkLst>
        </pc:spChg>
        <pc:spChg chg="mod">
          <ac:chgData name="Arun Mittal" userId="d09ea5f0add192d5" providerId="LiveId" clId="{125E5689-DF16-4094-AF73-1776E91469DD}" dt="2024-09-16T13:05:33.152" v="33" actId="14100"/>
          <ac:spMkLst>
            <pc:docMk/>
            <pc:sldMk cId="4042096837" sldId="261"/>
            <ac:spMk id="4" creationId="{BC2570B1-C655-0DDB-19C4-45D2B87F4E0B}"/>
          </ac:spMkLst>
        </pc:spChg>
        <pc:spChg chg="mod">
          <ac:chgData name="Arun Mittal" userId="d09ea5f0add192d5" providerId="LiveId" clId="{125E5689-DF16-4094-AF73-1776E91469DD}" dt="2024-09-17T05:19:20.189" v="35" actId="1076"/>
          <ac:spMkLst>
            <pc:docMk/>
            <pc:sldMk cId="4042096837" sldId="261"/>
            <ac:spMk id="7" creationId="{686133BB-787A-52BA-4B9C-93590DEE82E9}"/>
          </ac:spMkLst>
        </pc:spChg>
        <pc:spChg chg="mod">
          <ac:chgData name="Arun Mittal" userId="d09ea5f0add192d5" providerId="LiveId" clId="{125E5689-DF16-4094-AF73-1776E91469DD}" dt="2024-09-16T13:04:39.803" v="20" actId="403"/>
          <ac:spMkLst>
            <pc:docMk/>
            <pc:sldMk cId="4042096837" sldId="261"/>
            <ac:spMk id="8" creationId="{9AF57F21-13ED-3FC1-174F-A39F2F38D0E2}"/>
          </ac:spMkLst>
        </pc:spChg>
      </pc:sldChg>
      <pc:sldChg chg="modSp mod">
        <pc:chgData name="Arun Mittal" userId="d09ea5f0add192d5" providerId="LiveId" clId="{125E5689-DF16-4094-AF73-1776E91469DD}" dt="2024-09-17T05:21:31.473" v="40" actId="14100"/>
        <pc:sldMkLst>
          <pc:docMk/>
          <pc:sldMk cId="286268485" sldId="264"/>
        </pc:sldMkLst>
        <pc:spChg chg="mod">
          <ac:chgData name="Arun Mittal" userId="d09ea5f0add192d5" providerId="LiveId" clId="{125E5689-DF16-4094-AF73-1776E91469DD}" dt="2024-09-16T09:46:05.527" v="15" actId="1076"/>
          <ac:spMkLst>
            <pc:docMk/>
            <pc:sldMk cId="286268485" sldId="264"/>
            <ac:spMk id="3" creationId="{F2FB81A9-789D-97DF-42B2-D8A69309332F}"/>
          </ac:spMkLst>
        </pc:spChg>
        <pc:spChg chg="mod">
          <ac:chgData name="Arun Mittal" userId="d09ea5f0add192d5" providerId="LiveId" clId="{125E5689-DF16-4094-AF73-1776E91469DD}" dt="2024-09-17T05:21:31.473" v="40" actId="14100"/>
          <ac:spMkLst>
            <pc:docMk/>
            <pc:sldMk cId="286268485" sldId="264"/>
            <ac:spMk id="5" creationId="{0ED8D095-52B5-A631-5231-5E1CCD238909}"/>
          </ac:spMkLst>
        </pc:spChg>
      </pc:sldChg>
      <pc:sldChg chg="modSp mod">
        <pc:chgData name="Arun Mittal" userId="d09ea5f0add192d5" providerId="LiveId" clId="{125E5689-DF16-4094-AF73-1776E91469DD}" dt="2024-09-27T09:37:22.186" v="42" actId="6549"/>
        <pc:sldMkLst>
          <pc:docMk/>
          <pc:sldMk cId="2593621963" sldId="265"/>
        </pc:sldMkLst>
        <pc:spChg chg="mod">
          <ac:chgData name="Arun Mittal" userId="d09ea5f0add192d5" providerId="LiveId" clId="{125E5689-DF16-4094-AF73-1776E91469DD}" dt="2024-09-27T09:37:22.186" v="42" actId="6549"/>
          <ac:spMkLst>
            <pc:docMk/>
            <pc:sldMk cId="2593621963" sldId="265"/>
            <ac:spMk id="3" creationId="{E7176062-0150-33AF-8734-BCB1FCFA1302}"/>
          </ac:spMkLst>
        </pc:spChg>
        <pc:picChg chg="mod">
          <ac:chgData name="Arun Mittal" userId="d09ea5f0add192d5" providerId="LiveId" clId="{125E5689-DF16-4094-AF73-1776E91469DD}" dt="2024-09-27T09:37:15.982" v="41" actId="14826"/>
          <ac:picMkLst>
            <pc:docMk/>
            <pc:sldMk cId="2593621963" sldId="265"/>
            <ac:picMk id="11" creationId="{A9E79E6B-C163-8550-9D39-09F18B0041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17F9-5293-8A93-EE38-560247A4E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9E863-56A8-7528-2639-8E06DD5FF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3A418-B01D-5D58-73DE-3F9501FF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4D14E-C252-A8E2-AD01-E11088B9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4C7F4-F3ED-721D-AB3C-7B71A609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731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CBD4-8760-25C8-1F5C-8D9AE75C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F2AFE9-C98C-5FD0-FDE2-7F05E71EA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38C93-1EAE-26E5-DE76-EBE15D91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1A98E-4598-12CA-55B4-B1B961A6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A06DE-9C3E-43BC-2994-0B855183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914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7D4D68-FD2F-F676-A65A-0AAE2B4B5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28A79-4672-6457-0F87-6B51D8F71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D9CE8-2735-F4F7-3667-CF0AA1D1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AE6C2-D4FF-1464-C15C-D131B9DC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05C01-F9C6-DA16-95E3-57427FCC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023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C707-2BF9-5CEF-19C1-B6C21DF0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A7311-122D-7D5B-8128-8AA04A46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AA4D3-3B06-61FB-CBD8-32CF44D0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C6CC9-956B-8B18-69B5-4DD85391B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23895-6179-8EBE-C603-92E6FC70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055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A0A07-F825-9152-A755-47FE60DF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0059B-2624-C3D5-F740-06D40A1FA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7F38F-16E4-84E6-6DC8-073916A9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A6567-A6A9-07BC-10FC-900B3779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AA543-96EF-1ECB-2E93-197EC4B6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588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DF511-F86C-0223-4BF0-7919977E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E2CF1-DA3C-EB87-FF62-80D183657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82B59-57C1-5C19-8D5A-3A5696333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A1ECB-E26E-E5E7-59C6-6C72931B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98530-1149-5B48-C19B-231C24B7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1BA4A-A9E8-FD96-7948-472A7390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269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323B-BB01-DF51-C98F-836FB5A3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BEBE1-8BB0-8EA8-3327-ED20BB95A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316B1-E55F-6A21-75F7-4DF6C2012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5E83D-4BFA-2E99-9DC9-37ED2E276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12B66-5E07-CF6E-2AEE-DED4C1555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36E08D-A0C0-D5E8-5B1B-56170ADF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01A18-E9EF-336C-1124-4797DB83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D484C5-8095-FCBF-6060-CEFE3D0F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622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D945-E28F-45BE-1E12-E6AFAFC2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8D3DF8-3C68-51B5-91D6-FF397E70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441B9-DB69-275B-BF66-BA4F160B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A6B08-94C5-3BFF-28DD-F5B3E0A4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958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D786D-7C14-4588-A777-0C417836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A26E69-7810-1C93-ACDB-9973067B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72858-5C82-4E03-6FB6-0AFD6D33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59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7E09-0F7F-217F-A6AF-9687FB71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DFFC0-8582-190C-E7AB-38EE5EFF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9B7C0-1B01-682C-072A-BA2632B77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A16BC-ADCC-F17E-08EE-C955ED1C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0020D-01A6-1E71-3BF0-E6EE2FB7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C44DC-6C44-CA3B-E7E0-52813C7F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480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19A84-C9E3-2B1B-FAEC-65E0F0FA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D5588E-C806-BC40-F975-EA0256B4E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393F6-F058-3E91-0C2B-1065E8211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6B1B6-F28B-EF2C-23B1-B013D971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ED5E1-A771-F2E7-5EC4-CAD83B19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C6823-484A-3ED8-27A5-011EA3CE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014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DD4B95-D5F8-1EBB-0EEE-1B5E61CA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88F0F-7C9E-B880-799D-DEC0B0E0E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4615D-E467-22DF-C521-8BACF9921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031EDC-E7FA-4C09-A3DF-7CFA1EA2A69E}" type="datetimeFigureOut">
              <a:rPr lang="en-IN" smtClean="0"/>
              <a:t>27-09-2024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4889-6A72-D523-960A-26AA1130E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7675A-EB44-65D2-BDAC-2214C7DE6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4114B6-05E7-4072-9603-338EEA02CED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274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3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5CA0F4-88FD-F380-AD58-F9150C5FE31C}"/>
              </a:ext>
            </a:extLst>
          </p:cNvPr>
          <p:cNvSpPr txBox="1"/>
          <p:nvPr/>
        </p:nvSpPr>
        <p:spPr>
          <a:xfrm>
            <a:off x="489527" y="175490"/>
            <a:ext cx="4987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Area Council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14FE60-3809-DEE3-65D9-87DED15242E8}"/>
              </a:ext>
            </a:extLst>
          </p:cNvPr>
          <p:cNvGrpSpPr/>
          <p:nvPr/>
        </p:nvGrpSpPr>
        <p:grpSpPr>
          <a:xfrm>
            <a:off x="489527" y="2428276"/>
            <a:ext cx="7167418" cy="2001447"/>
            <a:chOff x="489527" y="2042841"/>
            <a:chExt cx="7167418" cy="200144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7176062-0150-33AF-8734-BCB1FCFA1302}"/>
                </a:ext>
              </a:extLst>
            </p:cNvPr>
            <p:cNvSpPr txBox="1"/>
            <p:nvPr/>
          </p:nvSpPr>
          <p:spPr>
            <a:xfrm>
              <a:off x="489527" y="2042841"/>
              <a:ext cx="7167418" cy="877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effectLst/>
                  <a:latin typeface="Myriad Pro" panose="020B0503030403020204" pitchFamily="34" charset="0"/>
                </a:rPr>
                <a:t>Disseminate APCDA information within </a:t>
              </a:r>
              <a:r>
                <a:rPr lang="en-US">
                  <a:effectLst/>
                  <a:latin typeface="Myriad Pro" panose="020B0503030403020204" pitchFamily="34" charset="0"/>
                </a:rPr>
                <a:t>their region, </a:t>
              </a:r>
              <a:r>
                <a:rPr lang="en-US" dirty="0">
                  <a:effectLst/>
                  <a:latin typeface="Myriad Pro" panose="020B0503030403020204" pitchFamily="34" charset="0"/>
                </a:rPr>
                <a:t>which may include translating some of the information</a:t>
              </a:r>
              <a:endParaRPr lang="en-IN" dirty="0">
                <a:latin typeface="Myriad Pro" panose="020B0503030403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86BA467-67D0-C6D1-D426-E58FB2B0CFB1}"/>
                </a:ext>
              </a:extLst>
            </p:cNvPr>
            <p:cNvSpPr txBox="1"/>
            <p:nvPr/>
          </p:nvSpPr>
          <p:spPr>
            <a:xfrm>
              <a:off x="489527" y="2919941"/>
              <a:ext cx="6742546" cy="1124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effectLst/>
                  <a:latin typeface="Myriad Pro" panose="020B0503030403020204" pitchFamily="34" charset="0"/>
                </a:rPr>
                <a:t>Respond to enquiries by people from their country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effectLst/>
                  <a:latin typeface="Myriad Pro" panose="020B0503030403020204" pitchFamily="34" charset="0"/>
                </a:rPr>
                <a:t>Contribute newsletter articles about activities in their country</a:t>
              </a:r>
              <a:endParaRPr lang="en-IN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9E79E6B-C163-8550-9D39-09F18B004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r="7605"/>
          <a:stretch/>
        </p:blipFill>
        <p:spPr>
          <a:xfrm>
            <a:off x="8029772" y="2173228"/>
            <a:ext cx="4162228" cy="2758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F61DEF-5596-24BE-0808-263773AEA415}"/>
              </a:ext>
            </a:extLst>
          </p:cNvPr>
          <p:cNvSpPr txBox="1"/>
          <p:nvPr/>
        </p:nvSpPr>
        <p:spPr>
          <a:xfrm>
            <a:off x="11610109" y="6363855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09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2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2C730-97CE-5A2A-4C9C-00FB35FB0BD2}"/>
              </a:ext>
            </a:extLst>
          </p:cNvPr>
          <p:cNvSpPr txBox="1"/>
          <p:nvPr/>
        </p:nvSpPr>
        <p:spPr>
          <a:xfrm>
            <a:off x="3177308" y="129309"/>
            <a:ext cx="6012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2025 APCDA Hybrid Conference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56E86-12CE-BC75-2471-5AA19BB829F1}"/>
              </a:ext>
            </a:extLst>
          </p:cNvPr>
          <p:cNvSpPr txBox="1"/>
          <p:nvPr/>
        </p:nvSpPr>
        <p:spPr>
          <a:xfrm>
            <a:off x="2101272" y="4849092"/>
            <a:ext cx="816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solidFill>
                  <a:srgbClr val="334CA2"/>
                </a:solidFill>
                <a:effectLst/>
                <a:latin typeface="Myriad Pro" panose="020B0503030403020204" pitchFamily="34" charset="0"/>
              </a:rPr>
              <a:t>Embracing the Future Through </a:t>
            </a:r>
            <a:br>
              <a:rPr lang="en-US" sz="3600" spc="300" dirty="0">
                <a:solidFill>
                  <a:srgbClr val="334CA2"/>
                </a:solidFill>
                <a:effectLst/>
                <a:latin typeface="Myriad Pro" panose="020B0503030403020204" pitchFamily="34" charset="0"/>
              </a:rPr>
            </a:br>
            <a:r>
              <a:rPr lang="en-US" sz="3600" spc="300" dirty="0">
                <a:solidFill>
                  <a:srgbClr val="334CA2"/>
                </a:solidFill>
                <a:effectLst/>
                <a:latin typeface="Myriad Pro" panose="020B0503030403020204" pitchFamily="34" charset="0"/>
              </a:rPr>
              <a:t>Leadership, AI, and Career Design</a:t>
            </a:r>
            <a:endParaRPr lang="en-IN" sz="3200" spc="300" dirty="0">
              <a:solidFill>
                <a:srgbClr val="334CA2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D4A56-4468-295B-70B0-297B7A1FF439}"/>
              </a:ext>
            </a:extLst>
          </p:cNvPr>
          <p:cNvSpPr txBox="1"/>
          <p:nvPr/>
        </p:nvSpPr>
        <p:spPr>
          <a:xfrm>
            <a:off x="3177308" y="6072971"/>
            <a:ext cx="1865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334CA2"/>
                </a:solidFill>
                <a:effectLst/>
                <a:latin typeface="Myriad Pro" panose="020B0503030403020204" pitchFamily="34" charset="0"/>
              </a:rPr>
              <a:t>May 12 - 26, 2025</a:t>
            </a:r>
            <a:endParaRPr lang="en-IN" dirty="0">
              <a:solidFill>
                <a:srgbClr val="334CA2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ACD95-8CB6-5D9F-DC92-23E25207012D}"/>
              </a:ext>
            </a:extLst>
          </p:cNvPr>
          <p:cNvSpPr txBox="1"/>
          <p:nvPr/>
        </p:nvSpPr>
        <p:spPr>
          <a:xfrm>
            <a:off x="6751781" y="6072971"/>
            <a:ext cx="3001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334CA2"/>
                </a:solidFill>
                <a:effectLst/>
                <a:latin typeface="Myriad Pro" panose="020B0503030403020204" pitchFamily="34" charset="0"/>
              </a:rPr>
              <a:t>Zhengzhou University, China</a:t>
            </a:r>
            <a:endParaRPr lang="en-IN" dirty="0">
              <a:solidFill>
                <a:srgbClr val="334CA2"/>
              </a:solidFill>
              <a:latin typeface="Myriad Pro" panose="020B05030304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7B794-89DF-840D-8700-F8E896F57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55" y="6143351"/>
            <a:ext cx="196826" cy="228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9C5259-E475-DC7C-5AF0-0B6D3BC7A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26" y="6145668"/>
            <a:ext cx="226255" cy="2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191CC9-3720-EB56-42E0-F6D15E204349}"/>
              </a:ext>
            </a:extLst>
          </p:cNvPr>
          <p:cNvGrpSpPr/>
          <p:nvPr/>
        </p:nvGrpSpPr>
        <p:grpSpPr>
          <a:xfrm>
            <a:off x="489527" y="1431528"/>
            <a:ext cx="6373091" cy="4327452"/>
            <a:chOff x="378691" y="1265274"/>
            <a:chExt cx="6373091" cy="43274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50AEE9-815D-CF5B-A4C7-6516708D92C6}"/>
                </a:ext>
              </a:extLst>
            </p:cNvPr>
            <p:cNvSpPr txBox="1"/>
            <p:nvPr/>
          </p:nvSpPr>
          <p:spPr>
            <a:xfrm>
              <a:off x="378691" y="1265274"/>
              <a:ext cx="63730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effectLst/>
                  <a:latin typeface="Myriad Pro" panose="020B0503030403020204" pitchFamily="34" charset="0"/>
                </a:rPr>
                <a:t>Vision</a:t>
              </a:r>
              <a:br>
                <a:rPr lang="en-US" sz="1600" dirty="0">
                  <a:effectLst/>
                  <a:latin typeface="Myriad Pro" panose="020B0503030403020204" pitchFamily="34" charset="0"/>
                </a:rPr>
              </a:br>
              <a:br>
                <a:rPr lang="en-US" sz="1600" dirty="0">
                  <a:effectLst/>
                  <a:latin typeface="Myriad Pro" panose="020B0503030403020204" pitchFamily="34" charset="0"/>
                </a:rPr>
              </a:br>
              <a:r>
                <a:rPr lang="en-US" sz="1600" dirty="0">
                  <a:effectLst/>
                  <a:latin typeface="Myriad Pro" panose="020B0503030403020204" pitchFamily="34" charset="0"/>
                </a:rPr>
                <a:t>APCDA is a forum for sharing career development ideas and practices in the Asia Pacific region and engaging the world about these insights.</a:t>
              </a:r>
              <a:br>
                <a:rPr lang="en-US" sz="1600" dirty="0">
                  <a:effectLst/>
                  <a:latin typeface="Myriad Pro" panose="020B0503030403020204" pitchFamily="34" charset="0"/>
                </a:rPr>
              </a:br>
              <a:br>
                <a:rPr lang="en-US" sz="1600" dirty="0">
                  <a:effectLst/>
                  <a:latin typeface="Myriad Pro" panose="020B0503030403020204" pitchFamily="34" charset="0"/>
                </a:rPr>
              </a:br>
              <a:r>
                <a:rPr lang="en-US" sz="1600" b="1" dirty="0">
                  <a:effectLst/>
                  <a:latin typeface="Myriad Pro" panose="020B0503030403020204" pitchFamily="34" charset="0"/>
                </a:rPr>
                <a:t>Mission</a:t>
              </a:r>
              <a:endParaRPr lang="en-IN" sz="1600" dirty="0">
                <a:latin typeface="Myriad Pro" panose="020B0503030403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CCB0D-47AD-87D1-7BB6-E2FE38A8614F}"/>
                </a:ext>
              </a:extLst>
            </p:cNvPr>
            <p:cNvSpPr txBox="1"/>
            <p:nvPr/>
          </p:nvSpPr>
          <p:spPr>
            <a:xfrm>
              <a:off x="378691" y="3038181"/>
              <a:ext cx="637309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Myriad Pro" panose="020B0503030403020204" pitchFamily="34" charset="0"/>
                </a:rPr>
                <a:t>To promote collaboration among career practitioners throughout the Asia Pacific region</a:t>
              </a:r>
              <a:endParaRPr lang="en-US" sz="1600" dirty="0">
                <a:latin typeface="Myriad Pro" panose="020B0503030403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effectLst/>
                <a:latin typeface="Myriad Pro" panose="020B0503030403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Myriad Pro" panose="020B0503030403020204" pitchFamily="34" charset="0"/>
                </a:rPr>
                <a:t>To inspire existing and potential career practitioners to deliver theory-based and research-driven career development services</a:t>
              </a:r>
              <a:endParaRPr lang="en-US" sz="1600" dirty="0">
                <a:latin typeface="Myriad Pro" panose="020B0503030403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effectLst/>
                <a:latin typeface="Myriad Pro" panose="020B0503030403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Myriad Pro" panose="020B0503030403020204" pitchFamily="34" charset="0"/>
                </a:rPr>
                <a:t>To promote research in the field of career development</a:t>
              </a:r>
              <a:endParaRPr lang="en-US" sz="1600" dirty="0">
                <a:latin typeface="Myriad Pro" panose="020B0503030403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effectLst/>
                <a:latin typeface="Myriad Pro" panose="020B0503030403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Myriad Pro" panose="020B0503030403020204" pitchFamily="34" charset="0"/>
                </a:rPr>
                <a:t>To advocate for workforce policies and practices that foster inclusion and access to decent work for all</a:t>
              </a:r>
              <a:endParaRPr lang="en-IN" sz="16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55CA0F4-88FD-F380-AD58-F9150C5FE31C}"/>
              </a:ext>
            </a:extLst>
          </p:cNvPr>
          <p:cNvSpPr txBox="1"/>
          <p:nvPr/>
        </p:nvSpPr>
        <p:spPr>
          <a:xfrm>
            <a:off x="489527" y="175490"/>
            <a:ext cx="3020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Vision &amp; Mission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 descr="Slide2">
            <a:extLst>
              <a:ext uri="{FF2B5EF4-FFF2-40B4-BE49-F238E27FC236}">
                <a16:creationId xmlns:a16="http://schemas.microsoft.com/office/drawing/2014/main" id="{7EB94837-C31D-BA9A-1C5C-F2D26A4FBF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9733" r="55187" b="18000"/>
          <a:stretch/>
        </p:blipFill>
        <p:spPr>
          <a:xfrm>
            <a:off x="7419288" y="1813207"/>
            <a:ext cx="4772712" cy="3814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D98C78-6995-9662-4A74-C65337CE78E3}"/>
              </a:ext>
            </a:extLst>
          </p:cNvPr>
          <p:cNvSpPr txBox="1"/>
          <p:nvPr/>
        </p:nvSpPr>
        <p:spPr>
          <a:xfrm>
            <a:off x="11619345" y="6373090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01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0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D22C0-4798-84E6-48E0-F0B555BA7AC1}"/>
              </a:ext>
            </a:extLst>
          </p:cNvPr>
          <p:cNvSpPr txBox="1"/>
          <p:nvPr/>
        </p:nvSpPr>
        <p:spPr>
          <a:xfrm>
            <a:off x="489527" y="175490"/>
            <a:ext cx="3020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What We Offer…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8D095-52B5-A631-5231-5E1CCD238909}"/>
              </a:ext>
            </a:extLst>
          </p:cNvPr>
          <p:cNvSpPr txBox="1"/>
          <p:nvPr/>
        </p:nvSpPr>
        <p:spPr>
          <a:xfrm>
            <a:off x="719529" y="1709330"/>
            <a:ext cx="6143088" cy="3439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Exchange of ideas at an annual conferences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Get the latest news about neighbors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Global perspective through Webinars on current topics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Sponsor networking events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Publish in scholarly journal on career development</a:t>
            </a:r>
            <a:endParaRPr lang="en-IN" dirty="0">
              <a:latin typeface="Myriad Pro" panose="020B0503030403020204" pitchFamily="34" charset="0"/>
            </a:endParaRPr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0DF62BC-9DA1-AE66-BE7D-744BD495E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9"/>
          <a:stretch/>
        </p:blipFill>
        <p:spPr>
          <a:xfrm>
            <a:off x="7419288" y="1813207"/>
            <a:ext cx="4772712" cy="3814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8478CF-1505-95D1-FB8A-F26DA0F9DD97}"/>
              </a:ext>
            </a:extLst>
          </p:cNvPr>
          <p:cNvSpPr txBox="1"/>
          <p:nvPr/>
        </p:nvSpPr>
        <p:spPr>
          <a:xfrm>
            <a:off x="11610109" y="6363855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02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4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5CA0F4-88FD-F380-AD58-F9150C5FE31C}"/>
              </a:ext>
            </a:extLst>
          </p:cNvPr>
          <p:cNvSpPr txBox="1"/>
          <p:nvPr/>
        </p:nvSpPr>
        <p:spPr>
          <a:xfrm>
            <a:off x="489527" y="175490"/>
            <a:ext cx="4987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Current &amp; Future Activities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76062-0150-33AF-8734-BCB1FCFA1302}"/>
              </a:ext>
            </a:extLst>
          </p:cNvPr>
          <p:cNvSpPr txBox="1"/>
          <p:nvPr/>
        </p:nvSpPr>
        <p:spPr>
          <a:xfrm>
            <a:off x="489527" y="1709330"/>
            <a:ext cx="7028873" cy="3439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Develop training standards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Develop joint memberships with local associations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Accredit high quality career planning programs throughout the area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Identify exemplary practices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Encourage theory development</a:t>
            </a:r>
            <a:endParaRPr lang="en-IN" dirty="0">
              <a:latin typeface="Myriad Pro" panose="020B0503030403020204" pitchFamily="34" charset="0"/>
            </a:endParaRPr>
          </a:p>
        </p:txBody>
      </p:sp>
      <p:pic>
        <p:nvPicPr>
          <p:cNvPr id="10" name="Picture 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4B29D5DE-FD6A-8393-0DF0-86A79AECD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9"/>
          <a:stretch/>
        </p:blipFill>
        <p:spPr>
          <a:xfrm>
            <a:off x="7518399" y="1813207"/>
            <a:ext cx="4673601" cy="38145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05CEDC-3DC4-3F34-54C3-2338D635790E}"/>
              </a:ext>
            </a:extLst>
          </p:cNvPr>
          <p:cNvSpPr txBox="1"/>
          <p:nvPr/>
        </p:nvSpPr>
        <p:spPr>
          <a:xfrm>
            <a:off x="11610109" y="6363855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03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521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D22C0-4798-84E6-48E0-F0B555BA7AC1}"/>
              </a:ext>
            </a:extLst>
          </p:cNvPr>
          <p:cNvSpPr txBox="1"/>
          <p:nvPr/>
        </p:nvSpPr>
        <p:spPr>
          <a:xfrm>
            <a:off x="489527" y="175490"/>
            <a:ext cx="3020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Membership Tiers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8D095-52B5-A631-5231-5E1CCD238909}"/>
              </a:ext>
            </a:extLst>
          </p:cNvPr>
          <p:cNvSpPr txBox="1"/>
          <p:nvPr/>
        </p:nvSpPr>
        <p:spPr>
          <a:xfrm>
            <a:off x="489527" y="1265985"/>
            <a:ext cx="6687128" cy="2781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Students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Regular (employed)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Retired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yriad Pro" panose="020B0503030403020204" pitchFamily="34" charset="0"/>
              </a:rPr>
              <a:t>Organization members (country associations, universities, training companies)</a:t>
            </a:r>
            <a:endParaRPr lang="en-IN" dirty="0"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AFB89-2A93-494C-EA28-C88812D3CF84}"/>
              </a:ext>
            </a:extLst>
          </p:cNvPr>
          <p:cNvSpPr txBox="1"/>
          <p:nvPr/>
        </p:nvSpPr>
        <p:spPr>
          <a:xfrm>
            <a:off x="489527" y="4154846"/>
            <a:ext cx="7573818" cy="511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>
                <a:effectLst/>
                <a:latin typeface="Myriad Pro" panose="020B0503030403020204" pitchFamily="34" charset="0"/>
              </a:rPr>
              <a:t>Membership fee is based on Country</a:t>
            </a:r>
            <a:endParaRPr lang="en-IN" sz="1600" b="1" dirty="0"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F8843F-3F88-63C2-94A2-9F1F19A6AFCD}"/>
              </a:ext>
            </a:extLst>
          </p:cNvPr>
          <p:cNvSpPr txBox="1"/>
          <p:nvPr/>
        </p:nvSpPr>
        <p:spPr>
          <a:xfrm>
            <a:off x="489527" y="4773598"/>
            <a:ext cx="7573818" cy="1005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Myriad Pro" panose="020B0503030403020204" pitchFamily="34" charset="0"/>
              </a:rPr>
              <a:t>High income countries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Myriad Pro" panose="020B0503030403020204" pitchFamily="34" charset="0"/>
              </a:rPr>
              <a:t>Not high-income countries (50%)</a:t>
            </a:r>
            <a:endParaRPr lang="en-IN" sz="1600" b="1" dirty="0">
              <a:latin typeface="Myriad Pro" panose="020B0503030403020204" pitchFamily="34" charset="0"/>
            </a:endParaRP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BCA348-633B-3B84-2B6B-5FB6A70F0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7"/>
          <a:stretch/>
        </p:blipFill>
        <p:spPr>
          <a:xfrm>
            <a:off x="7419288" y="1796931"/>
            <a:ext cx="4772712" cy="3814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54E865-93CB-32FB-41C7-20597772D974}"/>
              </a:ext>
            </a:extLst>
          </p:cNvPr>
          <p:cNvSpPr txBox="1"/>
          <p:nvPr/>
        </p:nvSpPr>
        <p:spPr>
          <a:xfrm>
            <a:off x="11610109" y="6363855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04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37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5CA0F4-88FD-F380-AD58-F9150C5FE31C}"/>
              </a:ext>
            </a:extLst>
          </p:cNvPr>
          <p:cNvSpPr txBox="1"/>
          <p:nvPr/>
        </p:nvSpPr>
        <p:spPr>
          <a:xfrm>
            <a:off x="489527" y="175490"/>
            <a:ext cx="4987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Governance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76062-0150-33AF-8734-BCB1FCFA1302}"/>
              </a:ext>
            </a:extLst>
          </p:cNvPr>
          <p:cNvSpPr txBox="1"/>
          <p:nvPr/>
        </p:nvSpPr>
        <p:spPr>
          <a:xfrm>
            <a:off x="346894" y="2606769"/>
            <a:ext cx="7167418" cy="2939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Officers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Board of Directors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Committee Council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Area Council</a:t>
            </a:r>
            <a:endParaRPr lang="en-IN" dirty="0"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570B1-C655-0DDB-19C4-45D2B87F4E0B}"/>
              </a:ext>
            </a:extLst>
          </p:cNvPr>
          <p:cNvSpPr txBox="1"/>
          <p:nvPr/>
        </p:nvSpPr>
        <p:spPr>
          <a:xfrm>
            <a:off x="489526" y="1973384"/>
            <a:ext cx="2808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Myriad Pro" panose="020B0503030403020204" pitchFamily="34" charset="0"/>
              </a:rPr>
              <a:t>Governing Bodies</a:t>
            </a:r>
            <a:endParaRPr lang="en-IN" sz="2400" b="1" dirty="0">
              <a:latin typeface="Myriad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133BB-787A-52BA-4B9C-93590DEE82E9}"/>
              </a:ext>
            </a:extLst>
          </p:cNvPr>
          <p:cNvSpPr txBox="1"/>
          <p:nvPr/>
        </p:nvSpPr>
        <p:spPr>
          <a:xfrm>
            <a:off x="3832463" y="1998047"/>
            <a:ext cx="3289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Myriad Pro" panose="020B0503030403020204" pitchFamily="34" charset="0"/>
              </a:rPr>
              <a:t>Non-Governing Bodies</a:t>
            </a:r>
            <a:endParaRPr lang="en-IN" sz="2400" b="1" dirty="0">
              <a:latin typeface="Myriad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57F21-13ED-3FC1-174F-A39F2F38D0E2}"/>
              </a:ext>
            </a:extLst>
          </p:cNvPr>
          <p:cNvSpPr txBox="1"/>
          <p:nvPr/>
        </p:nvSpPr>
        <p:spPr>
          <a:xfrm>
            <a:off x="3930603" y="2607220"/>
            <a:ext cx="2634181" cy="1461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effectLst/>
                <a:latin typeface="Myriad Pro" panose="020B0503030403020204" pitchFamily="34" charset="0"/>
              </a:rPr>
              <a:t>Staff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effectLst/>
                <a:latin typeface="Myriad Pro" panose="020B0503030403020204" pitchFamily="34" charset="0"/>
              </a:rPr>
              <a:t>Financial Council</a:t>
            </a:r>
            <a:endParaRPr lang="en-IN" sz="2400" dirty="0">
              <a:latin typeface="Myriad Pro" panose="020B0503030403020204" pitchFamily="34" charset="0"/>
            </a:endParaRPr>
          </a:p>
        </p:txBody>
      </p:sp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79563C6-A956-FA25-09CB-BECB48CD6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9"/>
          <a:stretch/>
        </p:blipFill>
        <p:spPr>
          <a:xfrm>
            <a:off x="7419287" y="1813207"/>
            <a:ext cx="4772713" cy="38145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21AFFC-D043-E549-BD60-DE1C1C110AAD}"/>
              </a:ext>
            </a:extLst>
          </p:cNvPr>
          <p:cNvSpPr txBox="1"/>
          <p:nvPr/>
        </p:nvSpPr>
        <p:spPr>
          <a:xfrm>
            <a:off x="11610109" y="6363855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05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9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D22C0-4798-84E6-48E0-F0B555BA7AC1}"/>
              </a:ext>
            </a:extLst>
          </p:cNvPr>
          <p:cNvSpPr txBox="1"/>
          <p:nvPr/>
        </p:nvSpPr>
        <p:spPr>
          <a:xfrm>
            <a:off x="489527" y="175490"/>
            <a:ext cx="3020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Officers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8D095-52B5-A631-5231-5E1CCD238909}"/>
              </a:ext>
            </a:extLst>
          </p:cNvPr>
          <p:cNvSpPr txBox="1"/>
          <p:nvPr/>
        </p:nvSpPr>
        <p:spPr>
          <a:xfrm>
            <a:off x="489527" y="1598494"/>
            <a:ext cx="4996873" cy="3506857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Myriad Pro" panose="020B0503030403020204" pitchFamily="34" charset="0"/>
              </a:rPr>
              <a:t>President-Elect </a:t>
            </a:r>
            <a:r>
              <a:rPr lang="en-US" dirty="0">
                <a:effectLst/>
                <a:latin typeface="Myriad Pro" panose="020B0503030403020204" pitchFamily="34" charset="0"/>
              </a:rPr>
              <a:t>(one year)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Myriad Pro" panose="020B0503030403020204" pitchFamily="34" charset="0"/>
              </a:rPr>
              <a:t>President</a:t>
            </a:r>
            <a:r>
              <a:rPr lang="en-US" dirty="0">
                <a:effectLst/>
                <a:latin typeface="Myriad Pro" panose="020B0503030403020204" pitchFamily="34" charset="0"/>
              </a:rPr>
              <a:t> (one year)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Myriad Pro" panose="020B0503030403020204" pitchFamily="34" charset="0"/>
              </a:rPr>
              <a:t>Past President </a:t>
            </a:r>
            <a:r>
              <a:rPr lang="en-US" dirty="0">
                <a:effectLst/>
                <a:latin typeface="Myriad Pro" panose="020B0503030403020204" pitchFamily="34" charset="0"/>
              </a:rPr>
              <a:t>(one year)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Myriad Pro" panose="020B0503030403020204" pitchFamily="34" charset="0"/>
              </a:rPr>
              <a:t>Secretary</a:t>
            </a:r>
            <a:r>
              <a:rPr lang="en-US" dirty="0">
                <a:effectLst/>
                <a:latin typeface="Myriad Pro" panose="020B0503030403020204" pitchFamily="34" charset="0"/>
              </a:rPr>
              <a:t> (two years)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Myriad Pro" panose="020B0503030403020204" pitchFamily="34" charset="0"/>
              </a:rPr>
              <a:t>Treasurer</a:t>
            </a:r>
            <a:r>
              <a:rPr lang="en-US" dirty="0">
                <a:effectLst/>
                <a:latin typeface="Myriad Pro" panose="020B0503030403020204" pitchFamily="34" charset="0"/>
              </a:rPr>
              <a:t> (two years)</a:t>
            </a:r>
            <a:endParaRPr lang="en-IN" dirty="0">
              <a:latin typeface="Myriad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784E1-913D-E569-6C14-A3461BFAB5F1}"/>
              </a:ext>
            </a:extLst>
          </p:cNvPr>
          <p:cNvSpPr txBox="1"/>
          <p:nvPr/>
        </p:nvSpPr>
        <p:spPr>
          <a:xfrm>
            <a:off x="489527" y="5597839"/>
            <a:ext cx="53940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Myriad Pro" panose="020B0503030403020204" pitchFamily="34" charset="0"/>
              </a:rPr>
              <a:t>(Note that running for President-Elect involves a 3-year commitment)</a:t>
            </a:r>
            <a:endParaRPr lang="en-IN" sz="14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B937CBF-4374-456A-3856-BA93AAECD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91" y="1802982"/>
            <a:ext cx="5717309" cy="38248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80CB0A-DB3A-6C5E-FB31-8E47E61A99F3}"/>
              </a:ext>
            </a:extLst>
          </p:cNvPr>
          <p:cNvSpPr txBox="1"/>
          <p:nvPr/>
        </p:nvSpPr>
        <p:spPr>
          <a:xfrm>
            <a:off x="11610109" y="6363855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06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24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B0EDDB-739A-075D-DCAF-F9B9CD266136}"/>
              </a:ext>
            </a:extLst>
          </p:cNvPr>
          <p:cNvSpPr/>
          <p:nvPr/>
        </p:nvSpPr>
        <p:spPr>
          <a:xfrm>
            <a:off x="1704109" y="1556529"/>
            <a:ext cx="4987637" cy="43450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B8AB1F-CFBB-BC6C-B002-DA9CE253D8B0}"/>
              </a:ext>
            </a:extLst>
          </p:cNvPr>
          <p:cNvSpPr/>
          <p:nvPr/>
        </p:nvSpPr>
        <p:spPr>
          <a:xfrm>
            <a:off x="378691" y="1557517"/>
            <a:ext cx="2650836" cy="443688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CA0F4-88FD-F380-AD58-F9150C5FE31C}"/>
              </a:ext>
            </a:extLst>
          </p:cNvPr>
          <p:cNvSpPr txBox="1"/>
          <p:nvPr/>
        </p:nvSpPr>
        <p:spPr>
          <a:xfrm>
            <a:off x="489527" y="175490"/>
            <a:ext cx="4987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Current Officers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260E89-A35E-4E2B-CBD7-1C22C3CB92DE}"/>
              </a:ext>
            </a:extLst>
          </p:cNvPr>
          <p:cNvGrpSpPr/>
          <p:nvPr/>
        </p:nvGrpSpPr>
        <p:grpSpPr>
          <a:xfrm>
            <a:off x="669636" y="1813774"/>
            <a:ext cx="2068946" cy="3832565"/>
            <a:chOff x="669636" y="1668257"/>
            <a:chExt cx="2068946" cy="38325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2570B1-C655-0DDB-19C4-45D2B87F4E0B}"/>
                </a:ext>
              </a:extLst>
            </p:cNvPr>
            <p:cNvSpPr txBox="1"/>
            <p:nvPr/>
          </p:nvSpPr>
          <p:spPr>
            <a:xfrm>
              <a:off x="669636" y="1668257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effectLst/>
                  <a:latin typeface="Myriad Pro" panose="020B0503030403020204" pitchFamily="34" charset="0"/>
                </a:rPr>
                <a:t>Year</a:t>
              </a:r>
              <a:endParaRPr lang="en-IN" b="1" dirty="0">
                <a:latin typeface="Myriad Pro" panose="020B0503030403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9E4395-C70F-41A8-FF7D-21472F40939F}"/>
                </a:ext>
              </a:extLst>
            </p:cNvPr>
            <p:cNvSpPr txBox="1"/>
            <p:nvPr/>
          </p:nvSpPr>
          <p:spPr>
            <a:xfrm>
              <a:off x="669636" y="2315442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effectLst/>
                  <a:latin typeface="Myriad Pro" panose="020B0503030403020204" pitchFamily="34" charset="0"/>
                </a:rPr>
                <a:t>President</a:t>
              </a:r>
              <a:endParaRPr lang="en-IN" b="1" dirty="0">
                <a:latin typeface="Myriad Pro" panose="020B0503030403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F00DCA-C387-4153-09D7-92E5150A733C}"/>
                </a:ext>
              </a:extLst>
            </p:cNvPr>
            <p:cNvSpPr txBox="1"/>
            <p:nvPr/>
          </p:nvSpPr>
          <p:spPr>
            <a:xfrm>
              <a:off x="669636" y="2962627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effectLst/>
                  <a:latin typeface="Myriad Pro" panose="020B0503030403020204" pitchFamily="34" charset="0"/>
                </a:rPr>
                <a:t>President Elect</a:t>
              </a:r>
              <a:endParaRPr lang="en-IN" b="1" dirty="0">
                <a:latin typeface="Myriad Pro" panose="020B0503030403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BC1F1E-DCD7-31B8-3763-73C2A5B8E3C3}"/>
                </a:ext>
              </a:extLst>
            </p:cNvPr>
            <p:cNvSpPr txBox="1"/>
            <p:nvPr/>
          </p:nvSpPr>
          <p:spPr>
            <a:xfrm>
              <a:off x="669636" y="3688414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effectLst/>
                  <a:latin typeface="Myriad Pro" panose="020B0503030403020204" pitchFamily="34" charset="0"/>
                </a:rPr>
                <a:t>Past President</a:t>
              </a:r>
              <a:endParaRPr lang="en-IN" b="1" dirty="0">
                <a:latin typeface="Myriad Pro" panose="020B0503030403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3DD2F6-596A-8344-FF67-9300689D2C57}"/>
                </a:ext>
              </a:extLst>
            </p:cNvPr>
            <p:cNvSpPr txBox="1"/>
            <p:nvPr/>
          </p:nvSpPr>
          <p:spPr>
            <a:xfrm>
              <a:off x="669636" y="4408249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effectLst/>
                  <a:latin typeface="Myriad Pro" panose="020B0503030403020204" pitchFamily="34" charset="0"/>
                </a:rPr>
                <a:t>Treasurer </a:t>
              </a:r>
              <a:endParaRPr lang="en-IN" b="1" dirty="0">
                <a:latin typeface="Myriad Pro" panose="020B0503030403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D7571-C157-36AB-039E-5A5F049C106F}"/>
                </a:ext>
              </a:extLst>
            </p:cNvPr>
            <p:cNvSpPr txBox="1"/>
            <p:nvPr/>
          </p:nvSpPr>
          <p:spPr>
            <a:xfrm>
              <a:off x="669636" y="5131490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effectLst/>
                  <a:latin typeface="Myriad Pro" panose="020B0503030403020204" pitchFamily="34" charset="0"/>
                </a:rPr>
                <a:t>Secretary</a:t>
              </a:r>
              <a:endParaRPr lang="en-IN" b="1" dirty="0">
                <a:latin typeface="Myriad Pro" panose="020B0503030403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20F741-CC00-DD5C-41E1-DE24FA445EEC}"/>
              </a:ext>
            </a:extLst>
          </p:cNvPr>
          <p:cNvGrpSpPr/>
          <p:nvPr/>
        </p:nvGrpSpPr>
        <p:grpSpPr>
          <a:xfrm>
            <a:off x="3786908" y="1813774"/>
            <a:ext cx="2650835" cy="3832565"/>
            <a:chOff x="669635" y="1668257"/>
            <a:chExt cx="2650835" cy="38325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263076-FDF5-42B1-7F2A-9AA1DB794F0F}"/>
                </a:ext>
              </a:extLst>
            </p:cNvPr>
            <p:cNvSpPr txBox="1"/>
            <p:nvPr/>
          </p:nvSpPr>
          <p:spPr>
            <a:xfrm>
              <a:off x="669636" y="1668257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Myriad Pro" panose="020B0503030403020204" pitchFamily="34" charset="0"/>
                </a:rPr>
                <a:t>2023-24</a:t>
              </a:r>
              <a:endParaRPr lang="en-IN" dirty="0">
                <a:latin typeface="Myriad Pro" panose="020B0503030403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95D056-7EE7-33D1-801B-CCEF4675DD0B}"/>
                </a:ext>
              </a:extLst>
            </p:cNvPr>
            <p:cNvSpPr txBox="1"/>
            <p:nvPr/>
          </p:nvSpPr>
          <p:spPr>
            <a:xfrm>
              <a:off x="669635" y="2315442"/>
              <a:ext cx="26508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Myriad Pro" panose="020B0503030403020204" pitchFamily="34" charset="0"/>
                </a:rPr>
                <a:t>Dr. Serene Lin- Stephens</a:t>
              </a:r>
              <a:endParaRPr lang="en-IN" dirty="0">
                <a:latin typeface="Myriad Pro" panose="020B0503030403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3C92D7-B919-70D8-0DD7-8267D67A619B}"/>
                </a:ext>
              </a:extLst>
            </p:cNvPr>
            <p:cNvSpPr txBox="1"/>
            <p:nvPr/>
          </p:nvSpPr>
          <p:spPr>
            <a:xfrm>
              <a:off x="669636" y="2962627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Myriad Pro" panose="020B0503030403020204" pitchFamily="34" charset="0"/>
                </a:rPr>
                <a:t>Mr. Allan </a:t>
              </a:r>
              <a:r>
                <a:rPr lang="en-US" dirty="0" err="1">
                  <a:effectLst/>
                  <a:latin typeface="Myriad Pro" panose="020B0503030403020204" pitchFamily="34" charset="0"/>
                </a:rPr>
                <a:t>Gatenby</a:t>
              </a:r>
              <a:endParaRPr lang="en-IN" dirty="0">
                <a:latin typeface="Myriad Pro" panose="020B05030304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0E6675-59F2-AFA6-7361-9325D9BD639F}"/>
                </a:ext>
              </a:extLst>
            </p:cNvPr>
            <p:cNvSpPr txBox="1"/>
            <p:nvPr/>
          </p:nvSpPr>
          <p:spPr>
            <a:xfrm>
              <a:off x="669636" y="3688414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Myriad Pro" panose="020B0503030403020204" pitchFamily="34" charset="0"/>
                </a:rPr>
                <a:t>Ms. Momoko </a:t>
              </a:r>
              <a:r>
                <a:rPr lang="en-US" dirty="0" err="1">
                  <a:effectLst/>
                  <a:latin typeface="Myriad Pro" panose="020B0503030403020204" pitchFamily="34" charset="0"/>
                </a:rPr>
                <a:t>Asaka</a:t>
              </a:r>
              <a:endParaRPr lang="en-IN" dirty="0">
                <a:latin typeface="Myriad Pro" panose="020B0503030403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84F49B-6F8C-FCE1-5D9A-4476867F7437}"/>
                </a:ext>
              </a:extLst>
            </p:cNvPr>
            <p:cNvSpPr txBox="1"/>
            <p:nvPr/>
          </p:nvSpPr>
          <p:spPr>
            <a:xfrm>
              <a:off x="669635" y="4408249"/>
              <a:ext cx="23090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Myriad Pro" panose="020B0503030403020204" pitchFamily="34" charset="0"/>
                </a:rPr>
                <a:t>Dr. Ma. Leonila </a:t>
              </a:r>
              <a:r>
                <a:rPr lang="en-US" dirty="0" err="1">
                  <a:effectLst/>
                  <a:latin typeface="Myriad Pro" panose="020B0503030403020204" pitchFamily="34" charset="0"/>
                </a:rPr>
                <a:t>Urrea</a:t>
              </a:r>
              <a:endParaRPr lang="en-IN" dirty="0">
                <a:latin typeface="Myriad Pro" panose="020B0503030403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8AF3F7-FB40-8B23-5EF5-24B2EEE1325F}"/>
                </a:ext>
              </a:extLst>
            </p:cNvPr>
            <p:cNvSpPr txBox="1"/>
            <p:nvPr/>
          </p:nvSpPr>
          <p:spPr>
            <a:xfrm>
              <a:off x="669636" y="5131490"/>
              <a:ext cx="2068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Myriad Pro" panose="020B0503030403020204" pitchFamily="34" charset="0"/>
                </a:rPr>
                <a:t>Ms. Sini </a:t>
              </a:r>
              <a:r>
                <a:rPr lang="en-US" dirty="0" err="1">
                  <a:effectLst/>
                  <a:latin typeface="Myriad Pro" panose="020B0503030403020204" pitchFamily="34" charset="0"/>
                </a:rPr>
                <a:t>Parampota</a:t>
              </a:r>
              <a:endParaRPr lang="en-IN" dirty="0">
                <a:latin typeface="Myriad Pro" panose="020B0503030403020204" pitchFamily="34" charset="0"/>
              </a:endParaRPr>
            </a:p>
          </p:txBody>
        </p:sp>
      </p:grpSp>
      <p:pic>
        <p:nvPicPr>
          <p:cNvPr id="24" name="Picture 23" descr="A group of people standing in front of a blue sign&#10;&#10;Description automatically generated">
            <a:extLst>
              <a:ext uri="{FF2B5EF4-FFF2-40B4-BE49-F238E27FC236}">
                <a16:creationId xmlns:a16="http://schemas.microsoft.com/office/drawing/2014/main" id="{7380E21E-88CB-E28A-D840-E7301722C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6" b="4740"/>
          <a:stretch/>
        </p:blipFill>
        <p:spPr>
          <a:xfrm>
            <a:off x="7797979" y="1813774"/>
            <a:ext cx="4394021" cy="38389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945DD8-F9AA-E7FE-7EF5-8FC1154DE7B6}"/>
              </a:ext>
            </a:extLst>
          </p:cNvPr>
          <p:cNvSpPr txBox="1"/>
          <p:nvPr/>
        </p:nvSpPr>
        <p:spPr>
          <a:xfrm>
            <a:off x="11610109" y="6363855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07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34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D22C0-4798-84E6-48E0-F0B555BA7AC1}"/>
              </a:ext>
            </a:extLst>
          </p:cNvPr>
          <p:cNvSpPr txBox="1"/>
          <p:nvPr/>
        </p:nvSpPr>
        <p:spPr>
          <a:xfrm>
            <a:off x="489527" y="175490"/>
            <a:ext cx="3020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yriad Pro" panose="020B0503030403020204" pitchFamily="34" charset="0"/>
              </a:rPr>
              <a:t>Committee</a:t>
            </a:r>
            <a:endParaRPr lang="en-IN" sz="3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8D095-52B5-A631-5231-5E1CCD238909}"/>
              </a:ext>
            </a:extLst>
          </p:cNvPr>
          <p:cNvSpPr txBox="1"/>
          <p:nvPr/>
        </p:nvSpPr>
        <p:spPr>
          <a:xfrm>
            <a:off x="974361" y="1830050"/>
            <a:ext cx="7078596" cy="3677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Awards &amp; Scholarships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Bylaws &amp; Policies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Ethics &amp; Standards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Membership</a:t>
            </a:r>
            <a:endParaRPr lang="en-US" sz="2400" dirty="0">
              <a:latin typeface="Myriad Pro" panose="020B0503030403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News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A769071-ED7C-0425-1F8E-EF5A9974A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r="13333"/>
          <a:stretch/>
        </p:blipFill>
        <p:spPr>
          <a:xfrm rot="16200000">
            <a:off x="7988951" y="1584791"/>
            <a:ext cx="4267055" cy="4139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94B39B-D7A4-D39D-1C9F-6422A630D40D}"/>
              </a:ext>
            </a:extLst>
          </p:cNvPr>
          <p:cNvSpPr txBox="1"/>
          <p:nvPr/>
        </p:nvSpPr>
        <p:spPr>
          <a:xfrm>
            <a:off x="11610109" y="6363855"/>
            <a:ext cx="68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08</a:t>
            </a:r>
            <a:endParaRPr lang="en-IN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FB81A9-789D-97DF-42B2-D8A69309332F}"/>
              </a:ext>
            </a:extLst>
          </p:cNvPr>
          <p:cNvSpPr txBox="1"/>
          <p:nvPr/>
        </p:nvSpPr>
        <p:spPr>
          <a:xfrm>
            <a:off x="4375474" y="1846290"/>
            <a:ext cx="2850782" cy="2939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Nominations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Public Relations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Programs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yriad Pro" panose="020B0503030403020204" pitchFamily="34" charset="0"/>
              </a:rPr>
              <a:t>Research</a:t>
            </a:r>
            <a:endParaRPr lang="en-IN" sz="2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8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354</Words>
  <Application>Microsoft Office PowerPoint</Application>
  <PresentationFormat>Widescreen</PresentationFormat>
  <Paragraphs>85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Courier New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RiarPro Learning Solutions</dc:creator>
  <cp:lastModifiedBy>Arun Mittal</cp:lastModifiedBy>
  <cp:revision>2</cp:revision>
  <dcterms:created xsi:type="dcterms:W3CDTF">2024-09-09T06:55:12Z</dcterms:created>
  <dcterms:modified xsi:type="dcterms:W3CDTF">2024-09-27T09:37:24Z</dcterms:modified>
</cp:coreProperties>
</file>